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Lst>
  <p:sldSz cx="14630400" cy="8229600"/>
  <p:notesSz cx="8229600" cy="14630400"/>
  <p:embeddedFontLst>
    <p:embeddedFont>
      <p:font typeface="Merriweather" pitchFamily="2" charset="77"/>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7EE1C2-984A-A712-807F-2282461EF760}" name="ANKITA TRIPATHY" initials="AT" userId="020275199166c53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524"/>
    <p:restoredTop sz="94610"/>
  </p:normalViewPr>
  <p:slideViewPr>
    <p:cSldViewPr snapToGrid="0" snapToObjects="1">
      <p:cViewPr varScale="1">
        <p:scale>
          <a:sx n="82" d="100"/>
          <a:sy n="82" d="100"/>
        </p:scale>
        <p:origin x="208"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212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hyperlink" Target="https://www.kaggle.com/code/datajack1234/predicting-crime-rate-in-chicago-using-prophet" TargetMode="External"/><Relationship Id="rId3" Type="http://schemas.openxmlformats.org/officeDocument/2006/relationships/hyperlink" Target="https://medium.com/analytics-vidhya/predicting-arrests-looking-into-chicagos-crime-through-machine-learning-78697cc930b9" TargetMode="External"/><Relationship Id="rId7" Type="http://schemas.openxmlformats.org/officeDocument/2006/relationships/hyperlink" Target="https://github.com/rahulbordoloi/Predict-Crime-Rate-in-Chicago/blob/master/Predict_Crime_Rate_in_Chicago" TargetMode="External"/><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hyperlink" Target="https://github.com/Mayank-004/Boston-Crime" TargetMode="External"/><Relationship Id="rId5" Type="http://schemas.openxmlformats.org/officeDocument/2006/relationships/hyperlink" Target="https://data.cityofchicago.org/Public-Safety/Crimes-2001-to-Present/ijzp-q8t2/about_data" TargetMode="External"/><Relationship Id="rId4" Type="http://schemas.openxmlformats.org/officeDocument/2006/relationships/hyperlink" Target="https://www.kaggle.com/datasets/chicago/chicago-crim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5" y="674790"/>
            <a:ext cx="7416403" cy="1542574"/>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Predicting Arrests in Chicago Crime Data</a:t>
            </a:r>
            <a:endParaRPr lang="en-US" sz="4850" dirty="0"/>
          </a:p>
        </p:txBody>
      </p:sp>
      <p:sp>
        <p:nvSpPr>
          <p:cNvPr id="4" name="Text 1"/>
          <p:cNvSpPr/>
          <p:nvPr/>
        </p:nvSpPr>
        <p:spPr>
          <a:xfrm>
            <a:off x="6350194" y="2691257"/>
            <a:ext cx="7416403" cy="1974056"/>
          </a:xfrm>
          <a:prstGeom prst="rect">
            <a:avLst/>
          </a:prstGeom>
          <a:noFill/>
          <a:ln/>
        </p:spPr>
        <p:txBody>
          <a:bodyPr wrap="square" lIns="0" tIns="0" rIns="0" bIns="0" rtlCol="0" anchor="t"/>
          <a:lstStyle/>
          <a:p>
            <a:pPr marL="0" indent="0">
              <a:lnSpc>
                <a:spcPts val="3100"/>
              </a:lnSpc>
              <a:buNone/>
            </a:pPr>
            <a:r>
              <a:rPr lang="en-IN" sz="2400" dirty="0">
                <a:solidFill>
                  <a:schemeClr val="bg1"/>
                </a:solidFill>
              </a:rPr>
              <a:t>In Chicago, predicting arrests based on historical crime data is crucial for improving public safety and policing strategies. Leveraging advanced statistical and machine learning methods can uncover patterns and key factors influencing arrest likelihood in reported crime incidents.</a:t>
            </a:r>
          </a:p>
          <a:p>
            <a:pPr marL="0" indent="0">
              <a:lnSpc>
                <a:spcPts val="3100"/>
              </a:lnSpc>
              <a:buNone/>
            </a:pPr>
            <a:endParaRPr lang="en-US" sz="1900" dirty="0">
              <a:solidFill>
                <a:schemeClr val="bg1"/>
              </a:solidFill>
              <a:latin typeface="Merriweather" pitchFamily="34" charset="0"/>
              <a:ea typeface="Merriweather" pitchFamily="34" charset="-122"/>
              <a:cs typeface="Merriweather" pitchFamily="34" charset="-120"/>
            </a:endParaRPr>
          </a:p>
          <a:p>
            <a:pPr>
              <a:lnSpc>
                <a:spcPts val="3100"/>
              </a:lnSpc>
            </a:pPr>
            <a:r>
              <a:rPr lang="en-US" sz="2000" b="1" dirty="0">
                <a:solidFill>
                  <a:srgbClr val="E2E6E9"/>
                </a:solidFill>
                <a:latin typeface="Merriweather" pitchFamily="34" charset="0"/>
                <a:ea typeface="Merriweather" pitchFamily="34" charset="-122"/>
                <a:cs typeface="Merriweather" pitchFamily="34" charset="-120"/>
              </a:rPr>
              <a:t>The team of researchers includes</a:t>
            </a:r>
          </a:p>
          <a:p>
            <a:pPr>
              <a:lnSpc>
                <a:spcPts val="3100"/>
              </a:lnSpc>
            </a:pPr>
            <a:r>
              <a:rPr lang="en-US" sz="2000" b="1" dirty="0">
                <a:solidFill>
                  <a:srgbClr val="E2E6E9"/>
                </a:solidFill>
                <a:latin typeface="Merriweather" pitchFamily="34" charset="0"/>
                <a:ea typeface="Merriweather" pitchFamily="34" charset="-122"/>
                <a:cs typeface="Merriweather" pitchFamily="34" charset="-120"/>
              </a:rPr>
              <a:t>Ankita Tripathy</a:t>
            </a:r>
          </a:p>
          <a:p>
            <a:pPr>
              <a:lnSpc>
                <a:spcPts val="3100"/>
              </a:lnSpc>
            </a:pPr>
            <a:r>
              <a:rPr lang="en-US" sz="2000" b="1" dirty="0">
                <a:solidFill>
                  <a:srgbClr val="E2E6E9"/>
                </a:solidFill>
                <a:latin typeface="Merriweather" pitchFamily="34" charset="0"/>
                <a:ea typeface="Merriweather" pitchFamily="34" charset="-122"/>
                <a:cs typeface="Merriweather" pitchFamily="34" charset="-120"/>
              </a:rPr>
              <a:t>Fabrizio </a:t>
            </a:r>
            <a:r>
              <a:rPr lang="en-US" sz="2000" b="1" dirty="0" err="1">
                <a:solidFill>
                  <a:srgbClr val="E2E6E9"/>
                </a:solidFill>
                <a:latin typeface="Merriweather" pitchFamily="34" charset="0"/>
                <a:ea typeface="Merriweather" pitchFamily="34" charset="-122"/>
                <a:cs typeface="Merriweather" pitchFamily="34" charset="-120"/>
              </a:rPr>
              <a:t>Petrozzi</a:t>
            </a:r>
            <a:endParaRPr lang="en-US" sz="2000" b="1" dirty="0">
              <a:solidFill>
                <a:srgbClr val="E2E6E9"/>
              </a:solidFill>
              <a:latin typeface="Merriweather" pitchFamily="34" charset="0"/>
              <a:ea typeface="Merriweather" pitchFamily="34" charset="-122"/>
              <a:cs typeface="Merriweather" pitchFamily="34" charset="-120"/>
            </a:endParaRPr>
          </a:p>
          <a:p>
            <a:pPr>
              <a:lnSpc>
                <a:spcPts val="3100"/>
              </a:lnSpc>
            </a:pPr>
            <a:r>
              <a:rPr lang="en-US" sz="2000" b="1" dirty="0">
                <a:solidFill>
                  <a:srgbClr val="E2E6E9"/>
                </a:solidFill>
                <a:latin typeface="Merriweather" pitchFamily="34" charset="0"/>
                <a:ea typeface="Merriweather" pitchFamily="34" charset="-122"/>
                <a:cs typeface="Merriweather" pitchFamily="34" charset="-120"/>
              </a:rPr>
              <a:t>Muhammad </a:t>
            </a:r>
            <a:r>
              <a:rPr lang="en-US" sz="2000" b="1" dirty="0" err="1">
                <a:solidFill>
                  <a:srgbClr val="E2E6E9"/>
                </a:solidFill>
                <a:latin typeface="Merriweather" pitchFamily="34" charset="0"/>
                <a:ea typeface="Merriweather" pitchFamily="34" charset="-122"/>
                <a:cs typeface="Merriweather" pitchFamily="34" charset="-120"/>
              </a:rPr>
              <a:t>Hammaz</a:t>
            </a:r>
            <a:r>
              <a:rPr lang="en-US" sz="2000" b="1" dirty="0">
                <a:solidFill>
                  <a:srgbClr val="E2E6E9"/>
                </a:solidFill>
                <a:latin typeface="Merriweather" pitchFamily="34" charset="0"/>
                <a:ea typeface="Merriweather" pitchFamily="34" charset="-122"/>
                <a:cs typeface="Merriweather" pitchFamily="34" charset="-120"/>
              </a:rPr>
              <a:t>,</a:t>
            </a:r>
          </a:p>
          <a:p>
            <a:pPr>
              <a:lnSpc>
                <a:spcPts val="3100"/>
              </a:lnSpc>
            </a:pPr>
            <a:r>
              <a:rPr lang="en-US" sz="2000" b="1" dirty="0">
                <a:solidFill>
                  <a:srgbClr val="E2E6E9"/>
                </a:solidFill>
                <a:latin typeface="Merriweather" pitchFamily="34" charset="0"/>
                <a:ea typeface="Merriweather" pitchFamily="34" charset="-122"/>
                <a:cs typeface="Merriweather" pitchFamily="34" charset="-120"/>
              </a:rPr>
              <a:t>Priyanka Jammu </a:t>
            </a:r>
          </a:p>
          <a:p>
            <a:pPr>
              <a:lnSpc>
                <a:spcPts val="3100"/>
              </a:lnSpc>
            </a:pPr>
            <a:r>
              <a:rPr lang="en-US" sz="2000" b="1" dirty="0">
                <a:solidFill>
                  <a:srgbClr val="E2E6E9"/>
                </a:solidFill>
                <a:latin typeface="Merriweather" pitchFamily="34" charset="0"/>
                <a:ea typeface="Merriweather" pitchFamily="34" charset="-122"/>
                <a:cs typeface="Merriweather" pitchFamily="34" charset="-120"/>
              </a:rPr>
              <a:t>Sai </a:t>
            </a:r>
            <a:r>
              <a:rPr lang="en-US" sz="2000" b="1" dirty="0" err="1">
                <a:solidFill>
                  <a:srgbClr val="E2E6E9"/>
                </a:solidFill>
                <a:latin typeface="Merriweather" pitchFamily="34" charset="0"/>
                <a:ea typeface="Merriweather" pitchFamily="34" charset="-122"/>
                <a:cs typeface="Merriweather" pitchFamily="34" charset="-120"/>
              </a:rPr>
              <a:t>Praneetha</a:t>
            </a:r>
            <a:r>
              <a:rPr lang="en-US" sz="2000" b="1" dirty="0">
                <a:solidFill>
                  <a:srgbClr val="E2E6E9"/>
                </a:solidFill>
                <a:latin typeface="Merriweather" pitchFamily="34" charset="0"/>
                <a:ea typeface="Merriweather" pitchFamily="34" charset="-122"/>
                <a:cs typeface="Merriweather" pitchFamily="34" charset="-120"/>
              </a:rPr>
              <a:t> </a:t>
            </a:r>
            <a:r>
              <a:rPr lang="en-US" sz="2000" b="1" dirty="0" err="1">
                <a:solidFill>
                  <a:srgbClr val="E2E6E9"/>
                </a:solidFill>
                <a:latin typeface="Merriweather" pitchFamily="34" charset="0"/>
                <a:ea typeface="Merriweather" pitchFamily="34" charset="-122"/>
                <a:cs typeface="Merriweather" pitchFamily="34" charset="-120"/>
              </a:rPr>
              <a:t>Sigharam</a:t>
            </a:r>
            <a:endParaRPr lang="en-US" sz="2000" b="1" dirty="0">
              <a:solidFill>
                <a:srgbClr val="E2E6E9"/>
              </a:solidFill>
              <a:latin typeface="Merriweather" pitchFamily="34" charset="0"/>
              <a:ea typeface="Merriweather" pitchFamily="34" charset="-122"/>
              <a:cs typeface="Merriweather" pitchFamily="34" charset="-120"/>
            </a:endParaRPr>
          </a:p>
          <a:p>
            <a:pPr>
              <a:lnSpc>
                <a:spcPts val="3100"/>
              </a:lnSpc>
            </a:pPr>
            <a:r>
              <a:rPr lang="en-US" sz="2000" b="1" dirty="0">
                <a:solidFill>
                  <a:srgbClr val="E2E6E9"/>
                </a:solidFill>
                <a:latin typeface="Merriweather" pitchFamily="34" charset="0"/>
                <a:ea typeface="Merriweather" pitchFamily="34" charset="-122"/>
                <a:cs typeface="Merriweather" pitchFamily="34" charset="-120"/>
              </a:rPr>
              <a:t>Subham Mohanty</a:t>
            </a:r>
            <a:endParaRPr lang="en-US" sz="2000" b="1" dirty="0"/>
          </a:p>
        </p:txBody>
      </p:sp>
      <p:pic>
        <p:nvPicPr>
          <p:cNvPr id="5" name="Picture 4"/>
          <p:cNvPicPr>
            <a:picLocks noChangeAspect="1"/>
          </p:cNvPicPr>
          <p:nvPr/>
        </p:nvPicPr>
        <p:blipFill>
          <a:blip r:embed="rId4"/>
          <a:stretch>
            <a:fillRect/>
          </a:stretch>
        </p:blipFill>
        <p:spPr>
          <a:xfrm>
            <a:off x="11811000" y="7697932"/>
            <a:ext cx="2819400" cy="4191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9864" y="825817"/>
            <a:ext cx="7504271" cy="1463993"/>
          </a:xfrm>
          <a:prstGeom prst="rect">
            <a:avLst/>
          </a:prstGeom>
          <a:noFill/>
          <a:ln/>
        </p:spPr>
        <p:txBody>
          <a:bodyPr wrap="square" lIns="0" tIns="0" rIns="0" bIns="0" rtlCol="0" anchor="t"/>
          <a:lstStyle/>
          <a:p>
            <a:pPr marL="0" indent="0">
              <a:lnSpc>
                <a:spcPts val="5750"/>
              </a:lnSpc>
              <a:buNone/>
            </a:pPr>
            <a:r>
              <a:rPr lang="en-US" sz="4600" dirty="0">
                <a:solidFill>
                  <a:srgbClr val="F5F0F0"/>
                </a:solidFill>
                <a:latin typeface="Merriweather" pitchFamily="34" charset="0"/>
                <a:ea typeface="Merriweather" pitchFamily="34" charset="-122"/>
                <a:cs typeface="Merriweather" pitchFamily="34" charset="-120"/>
              </a:rPr>
              <a:t>Conclusion and Next Steps</a:t>
            </a:r>
            <a:endParaRPr lang="en-US" sz="4600" dirty="0"/>
          </a:p>
        </p:txBody>
      </p:sp>
      <p:sp>
        <p:nvSpPr>
          <p:cNvPr id="4" name="Shape 1"/>
          <p:cNvSpPr/>
          <p:nvPr/>
        </p:nvSpPr>
        <p:spPr>
          <a:xfrm>
            <a:off x="819864" y="2904649"/>
            <a:ext cx="526971" cy="526971"/>
          </a:xfrm>
          <a:prstGeom prst="roundRect">
            <a:avLst>
              <a:gd name="adj" fmla="val 18670"/>
            </a:avLst>
          </a:prstGeom>
          <a:solidFill>
            <a:srgbClr val="003180"/>
          </a:solidFill>
          <a:ln w="7620">
            <a:solidFill>
              <a:srgbClr val="194A99"/>
            </a:solidFill>
            <a:prstDash val="solid"/>
          </a:ln>
        </p:spPr>
        <p:txBody>
          <a:bodyPr/>
          <a:lstStyle/>
          <a:p>
            <a:endParaRPr lang="en-US"/>
          </a:p>
        </p:txBody>
      </p:sp>
      <p:sp>
        <p:nvSpPr>
          <p:cNvPr id="5" name="Text 2"/>
          <p:cNvSpPr/>
          <p:nvPr/>
        </p:nvSpPr>
        <p:spPr>
          <a:xfrm>
            <a:off x="1005959" y="2992398"/>
            <a:ext cx="154662" cy="351353"/>
          </a:xfrm>
          <a:prstGeom prst="rect">
            <a:avLst/>
          </a:prstGeom>
          <a:noFill/>
          <a:ln/>
        </p:spPr>
        <p:txBody>
          <a:bodyPr wrap="none" lIns="0" tIns="0" rIns="0" bIns="0" rtlCol="0" anchor="t"/>
          <a:lstStyle/>
          <a:p>
            <a:pPr marL="0" indent="0" algn="ctr">
              <a:lnSpc>
                <a:spcPts val="2750"/>
              </a:lnSpc>
              <a:buNone/>
            </a:pPr>
            <a:r>
              <a:rPr lang="en-US" sz="2750" dirty="0">
                <a:solidFill>
                  <a:srgbClr val="E2E6E9"/>
                </a:solidFill>
                <a:latin typeface="Merriweather" pitchFamily="34" charset="0"/>
                <a:ea typeface="Merriweather" pitchFamily="34" charset="-122"/>
                <a:cs typeface="Merriweather" pitchFamily="34" charset="-120"/>
              </a:rPr>
              <a:t>1</a:t>
            </a:r>
            <a:endParaRPr lang="en-US" sz="2750" dirty="0"/>
          </a:p>
        </p:txBody>
      </p:sp>
      <p:sp>
        <p:nvSpPr>
          <p:cNvPr id="6" name="Text 3"/>
          <p:cNvSpPr/>
          <p:nvPr/>
        </p:nvSpPr>
        <p:spPr>
          <a:xfrm>
            <a:off x="1581031" y="2904649"/>
            <a:ext cx="2873931" cy="731758"/>
          </a:xfrm>
          <a:prstGeom prst="rect">
            <a:avLst/>
          </a:prstGeom>
          <a:noFill/>
          <a:ln/>
        </p:spPr>
        <p:txBody>
          <a:bodyPr wrap="square" lIns="0" tIns="0" rIns="0" bIns="0" rtlCol="0" anchor="t"/>
          <a:lstStyle/>
          <a:p>
            <a:pPr marL="0" indent="0">
              <a:lnSpc>
                <a:spcPts val="2850"/>
              </a:lnSpc>
              <a:buNone/>
            </a:pPr>
            <a:r>
              <a:rPr lang="en-US" sz="2300" dirty="0">
                <a:solidFill>
                  <a:srgbClr val="E2E6E9"/>
                </a:solidFill>
                <a:latin typeface="Merriweather" pitchFamily="34" charset="0"/>
                <a:ea typeface="Merriweather" pitchFamily="34" charset="-122"/>
                <a:cs typeface="Merriweather" pitchFamily="34" charset="-120"/>
              </a:rPr>
              <a:t>Continuous Model Refinement</a:t>
            </a:r>
            <a:endParaRPr lang="en-US" sz="2300" dirty="0"/>
          </a:p>
        </p:txBody>
      </p:sp>
      <p:sp>
        <p:nvSpPr>
          <p:cNvPr id="7" name="Text 4"/>
          <p:cNvSpPr/>
          <p:nvPr/>
        </p:nvSpPr>
        <p:spPr>
          <a:xfrm>
            <a:off x="1581031" y="3776901"/>
            <a:ext cx="2873931" cy="1873448"/>
          </a:xfrm>
          <a:prstGeom prst="rect">
            <a:avLst/>
          </a:prstGeom>
          <a:noFill/>
          <a:ln/>
        </p:spPr>
        <p:txBody>
          <a:bodyPr wrap="square" lIns="0" tIns="0" rIns="0" bIns="0" rtlCol="0" anchor="t"/>
          <a:lstStyle/>
          <a:p>
            <a:pPr marL="0" indent="0">
              <a:lnSpc>
                <a:spcPts val="2950"/>
              </a:lnSpc>
              <a:buNone/>
            </a:pPr>
            <a:r>
              <a:rPr lang="en-US" sz="1800" dirty="0">
                <a:solidFill>
                  <a:srgbClr val="E2E6E9"/>
                </a:solidFill>
                <a:latin typeface="Merriweather" pitchFamily="34" charset="0"/>
                <a:ea typeface="Merriweather" pitchFamily="34" charset="-122"/>
                <a:cs typeface="Merriweather" pitchFamily="34" charset="-120"/>
              </a:rPr>
              <a:t>Incorporating new data and feedback to iteratively improve the arrest prediction models.</a:t>
            </a:r>
            <a:endParaRPr lang="en-US" sz="1800" dirty="0"/>
          </a:p>
        </p:txBody>
      </p:sp>
      <p:sp>
        <p:nvSpPr>
          <p:cNvPr id="8" name="Shape 5"/>
          <p:cNvSpPr/>
          <p:nvPr/>
        </p:nvSpPr>
        <p:spPr>
          <a:xfrm>
            <a:off x="4689158" y="2904649"/>
            <a:ext cx="526971" cy="526971"/>
          </a:xfrm>
          <a:prstGeom prst="roundRect">
            <a:avLst>
              <a:gd name="adj" fmla="val 18670"/>
            </a:avLst>
          </a:prstGeom>
          <a:solidFill>
            <a:srgbClr val="003180"/>
          </a:solidFill>
          <a:ln w="7620">
            <a:solidFill>
              <a:srgbClr val="194A99"/>
            </a:solidFill>
            <a:prstDash val="solid"/>
          </a:ln>
        </p:spPr>
        <p:txBody>
          <a:bodyPr/>
          <a:lstStyle/>
          <a:p>
            <a:endParaRPr lang="en-US"/>
          </a:p>
        </p:txBody>
      </p:sp>
      <p:sp>
        <p:nvSpPr>
          <p:cNvPr id="9" name="Text 6"/>
          <p:cNvSpPr/>
          <p:nvPr/>
        </p:nvSpPr>
        <p:spPr>
          <a:xfrm>
            <a:off x="4847511" y="2992398"/>
            <a:ext cx="210145" cy="351353"/>
          </a:xfrm>
          <a:prstGeom prst="rect">
            <a:avLst/>
          </a:prstGeom>
          <a:noFill/>
          <a:ln/>
        </p:spPr>
        <p:txBody>
          <a:bodyPr wrap="none" lIns="0" tIns="0" rIns="0" bIns="0" rtlCol="0" anchor="t"/>
          <a:lstStyle/>
          <a:p>
            <a:pPr marL="0" indent="0" algn="ctr">
              <a:lnSpc>
                <a:spcPts val="2750"/>
              </a:lnSpc>
              <a:buNone/>
            </a:pPr>
            <a:r>
              <a:rPr lang="en-US" sz="2750" dirty="0">
                <a:solidFill>
                  <a:srgbClr val="E2E6E9"/>
                </a:solidFill>
                <a:latin typeface="Merriweather" pitchFamily="34" charset="0"/>
                <a:ea typeface="Merriweather" pitchFamily="34" charset="-122"/>
                <a:cs typeface="Merriweather" pitchFamily="34" charset="-120"/>
              </a:rPr>
              <a:t>2</a:t>
            </a:r>
            <a:endParaRPr lang="en-US" sz="2750" dirty="0"/>
          </a:p>
        </p:txBody>
      </p:sp>
      <p:sp>
        <p:nvSpPr>
          <p:cNvPr id="10" name="Text 7"/>
          <p:cNvSpPr/>
          <p:nvPr/>
        </p:nvSpPr>
        <p:spPr>
          <a:xfrm>
            <a:off x="5450324" y="2904649"/>
            <a:ext cx="2873931" cy="365879"/>
          </a:xfrm>
          <a:prstGeom prst="rect">
            <a:avLst/>
          </a:prstGeom>
          <a:noFill/>
          <a:ln/>
        </p:spPr>
        <p:txBody>
          <a:bodyPr wrap="none" lIns="0" tIns="0" rIns="0" bIns="0" rtlCol="0" anchor="t"/>
          <a:lstStyle/>
          <a:p>
            <a:pPr marL="0" indent="0">
              <a:lnSpc>
                <a:spcPts val="2850"/>
              </a:lnSpc>
              <a:buNone/>
            </a:pPr>
            <a:r>
              <a:rPr lang="en-US" sz="2300" dirty="0">
                <a:solidFill>
                  <a:srgbClr val="E2E6E9"/>
                </a:solidFill>
                <a:latin typeface="Merriweather" pitchFamily="34" charset="0"/>
                <a:ea typeface="Merriweather" pitchFamily="34" charset="-122"/>
                <a:cs typeface="Merriweather" pitchFamily="34" charset="-120"/>
              </a:rPr>
              <a:t>Expanded Analysis</a:t>
            </a:r>
            <a:endParaRPr lang="en-US" sz="2300" dirty="0"/>
          </a:p>
        </p:txBody>
      </p:sp>
      <p:sp>
        <p:nvSpPr>
          <p:cNvPr id="11" name="Text 8"/>
          <p:cNvSpPr/>
          <p:nvPr/>
        </p:nvSpPr>
        <p:spPr>
          <a:xfrm>
            <a:off x="5450324" y="3411022"/>
            <a:ext cx="2873931" cy="1873448"/>
          </a:xfrm>
          <a:prstGeom prst="rect">
            <a:avLst/>
          </a:prstGeom>
          <a:noFill/>
          <a:ln/>
        </p:spPr>
        <p:txBody>
          <a:bodyPr wrap="square" lIns="0" tIns="0" rIns="0" bIns="0" rtlCol="0" anchor="t"/>
          <a:lstStyle/>
          <a:p>
            <a:pPr marL="0" indent="0">
              <a:lnSpc>
                <a:spcPts val="2950"/>
              </a:lnSpc>
              <a:buNone/>
            </a:pPr>
            <a:r>
              <a:rPr lang="en-US" sz="1800" dirty="0">
                <a:solidFill>
                  <a:srgbClr val="E2E6E9"/>
                </a:solidFill>
                <a:latin typeface="Merriweather" pitchFamily="34" charset="0"/>
                <a:ea typeface="Merriweather" pitchFamily="34" charset="-122"/>
                <a:cs typeface="Merriweather" pitchFamily="34" charset="-120"/>
              </a:rPr>
              <a:t>Exploring the drivers of different crime types and developing specialized models for each.</a:t>
            </a:r>
            <a:endParaRPr lang="en-US" sz="1800" dirty="0"/>
          </a:p>
        </p:txBody>
      </p:sp>
      <p:sp>
        <p:nvSpPr>
          <p:cNvPr id="12" name="Shape 9"/>
          <p:cNvSpPr/>
          <p:nvPr/>
        </p:nvSpPr>
        <p:spPr>
          <a:xfrm>
            <a:off x="819864" y="6148030"/>
            <a:ext cx="526971" cy="526971"/>
          </a:xfrm>
          <a:prstGeom prst="roundRect">
            <a:avLst>
              <a:gd name="adj" fmla="val 18670"/>
            </a:avLst>
          </a:prstGeom>
          <a:solidFill>
            <a:srgbClr val="003180"/>
          </a:solidFill>
          <a:ln w="7620">
            <a:solidFill>
              <a:srgbClr val="194A99"/>
            </a:solidFill>
            <a:prstDash val="solid"/>
          </a:ln>
        </p:spPr>
        <p:txBody>
          <a:bodyPr/>
          <a:lstStyle/>
          <a:p>
            <a:endParaRPr lang="en-US"/>
          </a:p>
        </p:txBody>
      </p:sp>
      <p:sp>
        <p:nvSpPr>
          <p:cNvPr id="13" name="Text 10"/>
          <p:cNvSpPr/>
          <p:nvPr/>
        </p:nvSpPr>
        <p:spPr>
          <a:xfrm>
            <a:off x="984885" y="6235779"/>
            <a:ext cx="196810" cy="351353"/>
          </a:xfrm>
          <a:prstGeom prst="rect">
            <a:avLst/>
          </a:prstGeom>
          <a:noFill/>
          <a:ln/>
        </p:spPr>
        <p:txBody>
          <a:bodyPr wrap="none" lIns="0" tIns="0" rIns="0" bIns="0" rtlCol="0" anchor="t"/>
          <a:lstStyle/>
          <a:p>
            <a:pPr marL="0" indent="0" algn="ctr">
              <a:lnSpc>
                <a:spcPts val="2750"/>
              </a:lnSpc>
              <a:buNone/>
            </a:pPr>
            <a:r>
              <a:rPr lang="en-US" sz="2750" dirty="0">
                <a:solidFill>
                  <a:srgbClr val="E2E6E9"/>
                </a:solidFill>
                <a:latin typeface="Merriweather" pitchFamily="34" charset="0"/>
                <a:ea typeface="Merriweather" pitchFamily="34" charset="-122"/>
                <a:cs typeface="Merriweather" pitchFamily="34" charset="-120"/>
              </a:rPr>
              <a:t>3</a:t>
            </a:r>
            <a:endParaRPr lang="en-US" sz="2750" dirty="0"/>
          </a:p>
        </p:txBody>
      </p:sp>
      <p:sp>
        <p:nvSpPr>
          <p:cNvPr id="14" name="Text 11"/>
          <p:cNvSpPr/>
          <p:nvPr/>
        </p:nvSpPr>
        <p:spPr>
          <a:xfrm>
            <a:off x="1581031" y="6148030"/>
            <a:ext cx="3857863" cy="365879"/>
          </a:xfrm>
          <a:prstGeom prst="rect">
            <a:avLst/>
          </a:prstGeom>
          <a:noFill/>
          <a:ln/>
        </p:spPr>
        <p:txBody>
          <a:bodyPr wrap="none" lIns="0" tIns="0" rIns="0" bIns="0" rtlCol="0" anchor="t"/>
          <a:lstStyle/>
          <a:p>
            <a:pPr marL="0" indent="0">
              <a:lnSpc>
                <a:spcPts val="2850"/>
              </a:lnSpc>
              <a:buNone/>
            </a:pPr>
            <a:r>
              <a:rPr lang="en-US" sz="2300" dirty="0">
                <a:solidFill>
                  <a:srgbClr val="E2E6E9"/>
                </a:solidFill>
                <a:latin typeface="Merriweather" pitchFamily="34" charset="0"/>
                <a:ea typeface="Merriweather" pitchFamily="34" charset="-122"/>
                <a:cs typeface="Merriweather" pitchFamily="34" charset="-120"/>
              </a:rPr>
              <a:t>Collaborative Partnerships</a:t>
            </a:r>
            <a:endParaRPr lang="en-US" sz="2300" dirty="0"/>
          </a:p>
        </p:txBody>
      </p:sp>
      <p:sp>
        <p:nvSpPr>
          <p:cNvPr id="15" name="Text 12"/>
          <p:cNvSpPr/>
          <p:nvPr/>
        </p:nvSpPr>
        <p:spPr>
          <a:xfrm>
            <a:off x="1581031" y="6654403"/>
            <a:ext cx="6743105" cy="749379"/>
          </a:xfrm>
          <a:prstGeom prst="rect">
            <a:avLst/>
          </a:prstGeom>
          <a:noFill/>
          <a:ln/>
        </p:spPr>
        <p:txBody>
          <a:bodyPr wrap="square" lIns="0" tIns="0" rIns="0" bIns="0" rtlCol="0" anchor="t"/>
          <a:lstStyle/>
          <a:p>
            <a:pPr marL="0" indent="0">
              <a:lnSpc>
                <a:spcPts val="2950"/>
              </a:lnSpc>
              <a:buNone/>
            </a:pPr>
            <a:r>
              <a:rPr lang="en-US" sz="1800" dirty="0">
                <a:solidFill>
                  <a:srgbClr val="E2E6E9"/>
                </a:solidFill>
                <a:latin typeface="Merriweather" pitchFamily="34" charset="0"/>
                <a:ea typeface="Merriweather" pitchFamily="34" charset="-122"/>
                <a:cs typeface="Merriweather" pitchFamily="34" charset="-120"/>
              </a:rPr>
              <a:t>Engaging with law enforcement agencies to integrate the models into their decision-making processes.</a:t>
            </a:r>
            <a:endParaRPr lang="en-US"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98C71D-DDF3-2C38-675F-D4B607E35318}"/>
              </a:ext>
            </a:extLst>
          </p:cNvPr>
          <p:cNvSpPr txBox="1"/>
          <p:nvPr/>
        </p:nvSpPr>
        <p:spPr>
          <a:xfrm>
            <a:off x="686162" y="275326"/>
            <a:ext cx="3383280" cy="646331"/>
          </a:xfrm>
          <a:prstGeom prst="rect">
            <a:avLst/>
          </a:prstGeom>
          <a:noFill/>
        </p:spPr>
        <p:txBody>
          <a:bodyPr wrap="square" rtlCol="0">
            <a:spAutoFit/>
          </a:bodyPr>
          <a:lstStyle/>
          <a:p>
            <a:r>
              <a:rPr lang="en-US" sz="3600" dirty="0">
                <a:solidFill>
                  <a:schemeClr val="bg1"/>
                </a:solidFill>
                <a:latin typeface="Merriweather" pitchFamily="2" charset="77"/>
              </a:rPr>
              <a:t>References</a:t>
            </a:r>
          </a:p>
        </p:txBody>
      </p:sp>
      <p:pic>
        <p:nvPicPr>
          <p:cNvPr id="11" name="Picture 10">
            <a:extLst>
              <a:ext uri="{FF2B5EF4-FFF2-40B4-BE49-F238E27FC236}">
                <a16:creationId xmlns:a16="http://schemas.microsoft.com/office/drawing/2014/main" id="{A4FBD263-382B-03BC-988D-B2EAFCAD1B25}"/>
              </a:ext>
            </a:extLst>
          </p:cNvPr>
          <p:cNvPicPr>
            <a:picLocks noChangeAspect="1"/>
          </p:cNvPicPr>
          <p:nvPr/>
        </p:nvPicPr>
        <p:blipFill>
          <a:blip r:embed="rId2"/>
          <a:stretch>
            <a:fillRect/>
          </a:stretch>
        </p:blipFill>
        <p:spPr>
          <a:xfrm>
            <a:off x="12783312" y="7648617"/>
            <a:ext cx="1722397" cy="571500"/>
          </a:xfrm>
          <a:prstGeom prst="rect">
            <a:avLst/>
          </a:prstGeom>
        </p:spPr>
      </p:pic>
      <p:sp>
        <p:nvSpPr>
          <p:cNvPr id="12" name="TextBox 11">
            <a:extLst>
              <a:ext uri="{FF2B5EF4-FFF2-40B4-BE49-F238E27FC236}">
                <a16:creationId xmlns:a16="http://schemas.microsoft.com/office/drawing/2014/main" id="{2D9C75DC-259D-9788-490C-1D129776B425}"/>
              </a:ext>
            </a:extLst>
          </p:cNvPr>
          <p:cNvSpPr txBox="1"/>
          <p:nvPr/>
        </p:nvSpPr>
        <p:spPr>
          <a:xfrm>
            <a:off x="175491" y="1328819"/>
            <a:ext cx="13760642" cy="560153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Merriweather" pitchFamily="2" charset="77"/>
                <a:cs typeface="Cavolini" panose="03000502040302020204" pitchFamily="66" charset="0"/>
                <a:hlinkClick r:id="rId3">
                  <a:extLst>
                    <a:ext uri="{A12FA001-AC4F-418D-AE19-62706E023703}">
                      <ahyp:hlinkClr xmlns:ahyp="http://schemas.microsoft.com/office/drawing/2018/hyperlinkcolor" val="tx"/>
                    </a:ext>
                  </a:extLst>
                </a:hlinkClick>
              </a:rPr>
              <a:t>https://medium.com/analytics-vidhya/predicting-arrests-looking-into-chicagos-crime-through-machine-learning-78697cc930b9</a:t>
            </a:r>
            <a:endParaRPr lang="en-US" sz="2000" dirty="0">
              <a:solidFill>
                <a:schemeClr val="bg1"/>
              </a:solidFill>
              <a:latin typeface="Merriweather" pitchFamily="2" charset="77"/>
              <a:cs typeface="Cavolini" panose="03000502040302020204" pitchFamily="66" charset="0"/>
            </a:endParaRPr>
          </a:p>
          <a:p>
            <a:pPr marL="342900" indent="-342900">
              <a:buFont typeface="Arial" panose="020B0604020202020204" pitchFamily="34" charset="0"/>
              <a:buChar char="•"/>
            </a:pPr>
            <a:endParaRPr lang="en-US" sz="2000" dirty="0">
              <a:solidFill>
                <a:schemeClr val="bg1"/>
              </a:solidFill>
              <a:latin typeface="Merriweather" pitchFamily="2" charset="77"/>
              <a:cs typeface="Cavolini" panose="03000502040302020204" pitchFamily="66" charset="0"/>
            </a:endParaRPr>
          </a:p>
          <a:p>
            <a:pPr marL="342900" indent="-342900">
              <a:buFont typeface="Arial" panose="020B0604020202020204" pitchFamily="34" charset="0"/>
              <a:buChar char="•"/>
            </a:pPr>
            <a:r>
              <a:rPr lang="en-US" sz="2000" dirty="0">
                <a:solidFill>
                  <a:schemeClr val="bg1"/>
                </a:solidFill>
                <a:latin typeface="Merriweather" pitchFamily="2" charset="77"/>
                <a:cs typeface="Cavolini" panose="03000502040302020204" pitchFamily="66" charset="0"/>
                <a:hlinkClick r:id="rId4">
                  <a:extLst>
                    <a:ext uri="{A12FA001-AC4F-418D-AE19-62706E023703}">
                      <ahyp:hlinkClr xmlns:ahyp="http://schemas.microsoft.com/office/drawing/2018/hyperlinkcolor" val="tx"/>
                    </a:ext>
                  </a:extLst>
                </a:hlinkClick>
              </a:rPr>
              <a:t>https://www.kaggle.com/datasets/chicago/chicago-crime</a:t>
            </a:r>
            <a:endParaRPr lang="en-US" sz="2000" dirty="0">
              <a:solidFill>
                <a:schemeClr val="bg1"/>
              </a:solidFill>
              <a:latin typeface="Merriweather" pitchFamily="2" charset="77"/>
              <a:cs typeface="Cavolini" panose="03000502040302020204" pitchFamily="66" charset="0"/>
            </a:endParaRPr>
          </a:p>
          <a:p>
            <a:pPr marL="342900" indent="-342900">
              <a:buFont typeface="Arial" panose="020B0604020202020204" pitchFamily="34" charset="0"/>
              <a:buChar char="•"/>
            </a:pPr>
            <a:endParaRPr lang="en-US" sz="2000" dirty="0">
              <a:solidFill>
                <a:schemeClr val="bg1"/>
              </a:solidFill>
              <a:latin typeface="Merriweather" pitchFamily="2" charset="77"/>
              <a:cs typeface="Cavolini" panose="03000502040302020204" pitchFamily="66" charset="0"/>
            </a:endParaRPr>
          </a:p>
          <a:p>
            <a:pPr marL="342900" indent="-342900">
              <a:buFont typeface="Arial" panose="020B0604020202020204" pitchFamily="34" charset="0"/>
              <a:buChar char="•"/>
            </a:pPr>
            <a:r>
              <a:rPr lang="en-US" sz="2000" dirty="0">
                <a:solidFill>
                  <a:schemeClr val="bg1"/>
                </a:solidFill>
                <a:latin typeface="Merriweather" pitchFamily="2" charset="77"/>
                <a:cs typeface="Cavolini" panose="03000502040302020204" pitchFamily="66" charset="0"/>
                <a:hlinkClick r:id="rId5">
                  <a:extLst>
                    <a:ext uri="{A12FA001-AC4F-418D-AE19-62706E023703}">
                      <ahyp:hlinkClr xmlns:ahyp="http://schemas.microsoft.com/office/drawing/2018/hyperlinkcolor" val="tx"/>
                    </a:ext>
                  </a:extLst>
                </a:hlinkClick>
              </a:rPr>
              <a:t>https://data.cityofchicago.org/Public-Safety/Crimes-2001-to-Present/ijzp-q8t2/about_data</a:t>
            </a:r>
            <a:endParaRPr lang="en-US" sz="2000" dirty="0">
              <a:solidFill>
                <a:schemeClr val="bg1"/>
              </a:solidFill>
              <a:latin typeface="Merriweather" pitchFamily="2" charset="77"/>
              <a:cs typeface="Cavolini" panose="03000502040302020204" pitchFamily="66" charset="0"/>
            </a:endParaRPr>
          </a:p>
          <a:p>
            <a:pPr marL="342900" indent="-342900">
              <a:buFont typeface="Arial" panose="020B0604020202020204" pitchFamily="34" charset="0"/>
              <a:buChar char="•"/>
            </a:pPr>
            <a:endParaRPr lang="en-US" sz="2000" dirty="0">
              <a:solidFill>
                <a:schemeClr val="bg1"/>
              </a:solidFill>
              <a:latin typeface="Merriweather" pitchFamily="2" charset="77"/>
              <a:cs typeface="Cavolini" panose="03000502040302020204" pitchFamily="66" charset="0"/>
            </a:endParaRPr>
          </a:p>
          <a:p>
            <a:pPr marL="342900" indent="-342900">
              <a:buFont typeface="Arial" panose="020B0604020202020204" pitchFamily="34" charset="0"/>
              <a:buChar char="•"/>
            </a:pPr>
            <a:r>
              <a:rPr lang="en-US" sz="2000" u="sng" dirty="0">
                <a:solidFill>
                  <a:schemeClr val="bg1"/>
                </a:solidFill>
                <a:latin typeface="Merriweather" pitchFamily="2" charset="77"/>
                <a:cs typeface="Cavolini" panose="03000502040302020204" pitchFamily="66" charset="0"/>
              </a:rPr>
              <a:t>https://</a:t>
            </a:r>
            <a:r>
              <a:rPr lang="en-US" sz="2000" u="sng" dirty="0" err="1">
                <a:solidFill>
                  <a:schemeClr val="bg1"/>
                </a:solidFill>
                <a:latin typeface="Merriweather" pitchFamily="2" charset="77"/>
                <a:cs typeface="Cavolini" panose="03000502040302020204" pitchFamily="66" charset="0"/>
              </a:rPr>
              <a:t>www.kdnuggets.com</a:t>
            </a:r>
            <a:r>
              <a:rPr lang="en-US" sz="2000" u="sng" dirty="0">
                <a:solidFill>
                  <a:schemeClr val="bg1"/>
                </a:solidFill>
                <a:latin typeface="Merriweather" pitchFamily="2" charset="77"/>
                <a:cs typeface="Cavolini" panose="03000502040302020204" pitchFamily="66" charset="0"/>
              </a:rPr>
              <a:t>/2017/06/7-techniques-handle-imbalanced-data.html</a:t>
            </a:r>
          </a:p>
          <a:p>
            <a:pPr marL="342900" indent="-342900">
              <a:buFont typeface="Arial" panose="020B0604020202020204" pitchFamily="34" charset="0"/>
              <a:buChar char="•"/>
            </a:pPr>
            <a:endParaRPr lang="en-US" sz="2000" dirty="0">
              <a:solidFill>
                <a:schemeClr val="bg1"/>
              </a:solidFill>
              <a:latin typeface="Merriweather" pitchFamily="2" charset="77"/>
              <a:cs typeface="Cavolini" panose="03000502040302020204" pitchFamily="66" charset="0"/>
            </a:endParaRPr>
          </a:p>
          <a:p>
            <a:pPr marL="342900" indent="-342900">
              <a:buFont typeface="Arial" panose="020B0604020202020204" pitchFamily="34" charset="0"/>
              <a:buChar char="•"/>
            </a:pPr>
            <a:r>
              <a:rPr lang="en-US" sz="2000" dirty="0">
                <a:solidFill>
                  <a:schemeClr val="bg1"/>
                </a:solidFill>
                <a:latin typeface="Merriweather" pitchFamily="2" charset="77"/>
                <a:cs typeface="Cavolini" panose="03000502040302020204" pitchFamily="66" charset="0"/>
                <a:hlinkClick r:id="rId6">
                  <a:extLst>
                    <a:ext uri="{A12FA001-AC4F-418D-AE19-62706E023703}">
                      <ahyp:hlinkClr xmlns:ahyp="http://schemas.microsoft.com/office/drawing/2018/hyperlinkcolor" val="tx"/>
                    </a:ext>
                  </a:extLst>
                </a:hlinkClick>
              </a:rPr>
              <a:t>https://github.com/Mayank-004/Boston-Crime</a:t>
            </a:r>
            <a:endParaRPr lang="en-US" sz="2000" dirty="0">
              <a:solidFill>
                <a:schemeClr val="bg1"/>
              </a:solidFill>
              <a:latin typeface="Merriweather" pitchFamily="2" charset="77"/>
              <a:cs typeface="Cavolini" panose="03000502040302020204" pitchFamily="66" charset="0"/>
            </a:endParaRPr>
          </a:p>
          <a:p>
            <a:pPr marL="342900" indent="-342900">
              <a:buFont typeface="Arial" panose="020B0604020202020204" pitchFamily="34" charset="0"/>
              <a:buChar char="•"/>
            </a:pPr>
            <a:endParaRPr lang="en-US" sz="2000" dirty="0">
              <a:solidFill>
                <a:schemeClr val="bg1"/>
              </a:solidFill>
              <a:latin typeface="Merriweather" pitchFamily="2" charset="77"/>
              <a:cs typeface="Cavolini" panose="03000502040302020204" pitchFamily="66" charset="0"/>
            </a:endParaRPr>
          </a:p>
          <a:p>
            <a:pPr marL="342900" indent="-342900">
              <a:buFont typeface="Arial" panose="020B0604020202020204" pitchFamily="34" charset="0"/>
              <a:buChar char="•"/>
            </a:pPr>
            <a:r>
              <a:rPr lang="en-US" sz="2000" dirty="0">
                <a:solidFill>
                  <a:schemeClr val="bg1"/>
                </a:solidFill>
                <a:latin typeface="Merriweather" pitchFamily="2" charset="77"/>
                <a:cs typeface="Cavolini" panose="03000502040302020204" pitchFamily="66" charset="0"/>
                <a:hlinkClick r:id="rId7">
                  <a:extLst>
                    <a:ext uri="{A12FA001-AC4F-418D-AE19-62706E023703}">
                      <ahyp:hlinkClr xmlns:ahyp="http://schemas.microsoft.com/office/drawing/2018/hyperlinkcolor" val="tx"/>
                    </a:ext>
                  </a:extLst>
                </a:hlinkClick>
              </a:rPr>
              <a:t>https://github.com/rahulbordoloi/Predict-Crime-Rate-in-Chicago/blob/master/Predict_Crime_Rate_in_Chicago</a:t>
            </a:r>
            <a:r>
              <a:rPr lang="en-US" sz="2000" dirty="0">
                <a:solidFill>
                  <a:schemeClr val="bg1"/>
                </a:solidFill>
                <a:latin typeface="Merriweather" pitchFamily="2" charset="77"/>
                <a:cs typeface="Cavolini" panose="03000502040302020204" pitchFamily="66" charset="0"/>
              </a:rPr>
              <a:t>.</a:t>
            </a:r>
          </a:p>
          <a:p>
            <a:pPr marL="342900" indent="-342900">
              <a:buFont typeface="Arial" panose="020B0604020202020204" pitchFamily="34" charset="0"/>
              <a:buChar char="•"/>
            </a:pPr>
            <a:endParaRPr lang="en-US" sz="2000" dirty="0">
              <a:solidFill>
                <a:schemeClr val="bg1"/>
              </a:solidFill>
              <a:latin typeface="Merriweather" pitchFamily="2" charset="77"/>
              <a:cs typeface="Cavolini" panose="03000502040302020204" pitchFamily="66" charset="0"/>
            </a:endParaRPr>
          </a:p>
          <a:p>
            <a:pPr marL="342900" indent="-342900">
              <a:buFont typeface="Arial" panose="020B0604020202020204" pitchFamily="34" charset="0"/>
              <a:buChar char="•"/>
            </a:pPr>
            <a:r>
              <a:rPr lang="en-US" sz="2000" dirty="0">
                <a:solidFill>
                  <a:schemeClr val="bg1"/>
                </a:solidFill>
                <a:latin typeface="Merriweather" pitchFamily="2" charset="77"/>
                <a:cs typeface="Cavolini" panose="03000502040302020204" pitchFamily="66" charset="0"/>
                <a:hlinkClick r:id="rId8">
                  <a:extLst>
                    <a:ext uri="{A12FA001-AC4F-418D-AE19-62706E023703}">
                      <ahyp:hlinkClr xmlns:ahyp="http://schemas.microsoft.com/office/drawing/2018/hyperlinkcolor" val="tx"/>
                    </a:ext>
                  </a:extLst>
                </a:hlinkClick>
              </a:rPr>
              <a:t>https://www.kaggle.com/code/datajack1234/predicting-crime-rate-in-chicago-using-prophet</a:t>
            </a:r>
            <a:endParaRPr lang="en-US" sz="2000" dirty="0">
              <a:solidFill>
                <a:schemeClr val="bg1"/>
              </a:solidFill>
              <a:latin typeface="Merriweather" pitchFamily="2" charset="77"/>
              <a:cs typeface="Cavolini" panose="03000502040302020204" pitchFamily="66" charset="0"/>
            </a:endParaRPr>
          </a:p>
          <a:p>
            <a:pPr marL="342900" indent="-342900">
              <a:buFont typeface="Arial" panose="020B0604020202020204" pitchFamily="34" charset="0"/>
              <a:buChar char="•"/>
            </a:pPr>
            <a:endParaRPr lang="en-US" sz="2000" dirty="0">
              <a:solidFill>
                <a:schemeClr val="bg1"/>
              </a:solidFill>
              <a:latin typeface="Merriweather" pitchFamily="2" charset="77"/>
              <a:cs typeface="Cavolini" panose="03000502040302020204" pitchFamily="66" charset="0"/>
            </a:endParaRPr>
          </a:p>
          <a:p>
            <a:pPr marL="342900" indent="-342900">
              <a:buFont typeface="Arial" panose="020B0604020202020204" pitchFamily="34" charset="0"/>
              <a:buChar char="•"/>
            </a:pPr>
            <a:r>
              <a:rPr lang="en-US" sz="2000" u="sng" dirty="0">
                <a:solidFill>
                  <a:schemeClr val="bg1"/>
                </a:solidFill>
                <a:latin typeface="Merriweather" pitchFamily="2" charset="77"/>
                <a:cs typeface="Cavolini" panose="03000502040302020204" pitchFamily="66" charset="0"/>
              </a:rPr>
              <a:t>https://</a:t>
            </a:r>
            <a:r>
              <a:rPr lang="en-US" sz="2000" u="sng" dirty="0" err="1">
                <a:solidFill>
                  <a:schemeClr val="bg1"/>
                </a:solidFill>
                <a:latin typeface="Merriweather" pitchFamily="2" charset="77"/>
                <a:cs typeface="Cavolini" panose="03000502040302020204" pitchFamily="66" charset="0"/>
              </a:rPr>
              <a:t>www.kaggle.com</a:t>
            </a:r>
            <a:r>
              <a:rPr lang="en-US" sz="2000" u="sng" dirty="0">
                <a:solidFill>
                  <a:schemeClr val="bg1"/>
                </a:solidFill>
                <a:latin typeface="Merriweather" pitchFamily="2" charset="77"/>
                <a:cs typeface="Cavolini" panose="03000502040302020204" pitchFamily="66" charset="0"/>
              </a:rPr>
              <a:t>/code/</a:t>
            </a:r>
            <a:r>
              <a:rPr lang="en-US" sz="2000" u="sng" dirty="0" err="1">
                <a:solidFill>
                  <a:schemeClr val="bg1"/>
                </a:solidFill>
                <a:latin typeface="Merriweather" pitchFamily="2" charset="77"/>
                <a:cs typeface="Cavolini" panose="03000502040302020204" pitchFamily="66" charset="0"/>
              </a:rPr>
              <a:t>threadid</a:t>
            </a:r>
            <a:r>
              <a:rPr lang="en-US" sz="2000" u="sng" dirty="0">
                <a:solidFill>
                  <a:schemeClr val="bg1"/>
                </a:solidFill>
                <a:latin typeface="Merriweather" pitchFamily="2" charset="77"/>
                <a:cs typeface="Cavolini" panose="03000502040302020204" pitchFamily="66" charset="0"/>
              </a:rPr>
              <a:t>/</a:t>
            </a:r>
            <a:r>
              <a:rPr lang="en-US" sz="2000" u="sng" dirty="0" err="1">
                <a:solidFill>
                  <a:schemeClr val="bg1"/>
                </a:solidFill>
                <a:latin typeface="Merriweather" pitchFamily="2" charset="77"/>
                <a:cs typeface="Cavolini" panose="03000502040302020204" pitchFamily="66" charset="0"/>
              </a:rPr>
              <a:t>chicago</a:t>
            </a:r>
            <a:r>
              <a:rPr lang="en-US" sz="2000" u="sng" dirty="0">
                <a:solidFill>
                  <a:schemeClr val="bg1"/>
                </a:solidFill>
                <a:latin typeface="Merriweather" pitchFamily="2" charset="77"/>
                <a:cs typeface="Cavolini" panose="03000502040302020204" pitchFamily="66" charset="0"/>
              </a:rPr>
              <a:t>-crimes-regression-neural-network</a:t>
            </a:r>
          </a:p>
          <a:p>
            <a:endParaRPr lang="en-US" dirty="0">
              <a:solidFill>
                <a:schemeClr val="bg1"/>
              </a:solidFill>
              <a:latin typeface="Merriweather" pitchFamily="2" charset="77"/>
            </a:endParaRPr>
          </a:p>
        </p:txBody>
      </p:sp>
    </p:spTree>
    <p:extLst>
      <p:ext uri="{BB962C8B-B14F-4D97-AF65-F5344CB8AC3E}">
        <p14:creationId xmlns:p14="http://schemas.microsoft.com/office/powerpoint/2010/main" val="449911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A5533FC-974A-ECF4-369D-CB1E457B7C49}"/>
              </a:ext>
            </a:extLst>
          </p:cNvPr>
          <p:cNvSpPr/>
          <p:nvPr/>
        </p:nvSpPr>
        <p:spPr>
          <a:xfrm>
            <a:off x="1782305" y="542443"/>
            <a:ext cx="10179597" cy="7106174"/>
          </a:xfrm>
          <a:custGeom>
            <a:avLst/>
            <a:gdLst/>
            <a:ahLst/>
            <a:cxnLst/>
            <a:rect l="l" t="t" r="r" b="b"/>
            <a:pathLst>
              <a:path w="6347366" h="6323564">
                <a:moveTo>
                  <a:pt x="0" y="0"/>
                </a:moveTo>
                <a:lnTo>
                  <a:pt x="6347366" y="0"/>
                </a:lnTo>
                <a:lnTo>
                  <a:pt x="6347366" y="6323564"/>
                </a:lnTo>
                <a:lnTo>
                  <a:pt x="0" y="63235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r>
              <a:rPr lang="en-US" sz="2025" dirty="0"/>
              <a:t>¸z</a:t>
            </a:r>
          </a:p>
        </p:txBody>
      </p:sp>
      <p:pic>
        <p:nvPicPr>
          <p:cNvPr id="3" name="Picture 2">
            <a:extLst>
              <a:ext uri="{FF2B5EF4-FFF2-40B4-BE49-F238E27FC236}">
                <a16:creationId xmlns:a16="http://schemas.microsoft.com/office/drawing/2014/main" id="{D8DB241B-4122-2B52-64CD-CB1326860990}"/>
              </a:ext>
            </a:extLst>
          </p:cNvPr>
          <p:cNvPicPr>
            <a:picLocks noChangeAspect="1"/>
          </p:cNvPicPr>
          <p:nvPr/>
        </p:nvPicPr>
        <p:blipFill>
          <a:blip r:embed="rId4"/>
          <a:stretch>
            <a:fillRect/>
          </a:stretch>
        </p:blipFill>
        <p:spPr>
          <a:xfrm>
            <a:off x="12783312" y="7648617"/>
            <a:ext cx="1722397" cy="571500"/>
          </a:xfrm>
          <a:prstGeom prst="rect">
            <a:avLst/>
          </a:prstGeom>
        </p:spPr>
      </p:pic>
    </p:spTree>
    <p:extLst>
      <p:ext uri="{BB962C8B-B14F-4D97-AF65-F5344CB8AC3E}">
        <p14:creationId xmlns:p14="http://schemas.microsoft.com/office/powerpoint/2010/main" val="2740149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08434" y="635675"/>
            <a:ext cx="7877770" cy="721757"/>
          </a:xfrm>
          <a:prstGeom prst="rect">
            <a:avLst/>
          </a:prstGeom>
          <a:noFill/>
          <a:ln/>
        </p:spPr>
        <p:txBody>
          <a:bodyPr wrap="none" lIns="0" tIns="0" rIns="0" bIns="0" rtlCol="0" anchor="t"/>
          <a:lstStyle/>
          <a:p>
            <a:pPr marL="0" indent="0">
              <a:lnSpc>
                <a:spcPts val="5650"/>
              </a:lnSpc>
              <a:buNone/>
            </a:pPr>
            <a:r>
              <a:rPr lang="en-US" sz="4500" dirty="0">
                <a:solidFill>
                  <a:srgbClr val="F5F0F0"/>
                </a:solidFill>
                <a:latin typeface="Merriweather" pitchFamily="34" charset="0"/>
                <a:ea typeface="Merriweather" pitchFamily="34" charset="-122"/>
                <a:cs typeface="Merriweather" pitchFamily="34" charset="-120"/>
              </a:rPr>
              <a:t>Importance of Public Safety</a:t>
            </a:r>
            <a:endParaRPr lang="en-US" sz="4500" dirty="0"/>
          </a:p>
        </p:txBody>
      </p:sp>
      <p:sp>
        <p:nvSpPr>
          <p:cNvPr id="3" name="Text 1"/>
          <p:cNvSpPr/>
          <p:nvPr/>
        </p:nvSpPr>
        <p:spPr>
          <a:xfrm>
            <a:off x="808434" y="1911787"/>
            <a:ext cx="6224945" cy="369570"/>
          </a:xfrm>
          <a:prstGeom prst="rect">
            <a:avLst/>
          </a:prstGeom>
          <a:noFill/>
          <a:ln/>
        </p:spPr>
        <p:txBody>
          <a:bodyPr wrap="none" lIns="0" tIns="0" rIns="0" bIns="0" rtlCol="0" anchor="t"/>
          <a:lstStyle/>
          <a:p>
            <a:pPr marL="0" indent="0" algn="l">
              <a:lnSpc>
                <a:spcPts val="2900"/>
              </a:lnSpc>
              <a:buNone/>
            </a:pPr>
            <a:r>
              <a:rPr lang="en-US" sz="1800" b="1" dirty="0">
                <a:solidFill>
                  <a:srgbClr val="E2E6E9"/>
                </a:solidFill>
                <a:latin typeface="Merriweather" pitchFamily="34" charset="0"/>
                <a:ea typeface="Merriweather" pitchFamily="34" charset="-122"/>
                <a:cs typeface="Merriweather" pitchFamily="34" charset="-120"/>
              </a:rPr>
              <a:t>Predicting Arrest Likelihood</a:t>
            </a:r>
            <a:endParaRPr lang="en-US" sz="1800" dirty="0"/>
          </a:p>
        </p:txBody>
      </p:sp>
      <p:sp>
        <p:nvSpPr>
          <p:cNvPr id="4" name="Text 2"/>
          <p:cNvSpPr/>
          <p:nvPr/>
        </p:nvSpPr>
        <p:spPr>
          <a:xfrm>
            <a:off x="808434" y="2489240"/>
            <a:ext cx="6224945" cy="1108710"/>
          </a:xfrm>
          <a:prstGeom prst="rect">
            <a:avLst/>
          </a:prstGeom>
          <a:noFill/>
          <a:ln/>
        </p:spPr>
        <p:txBody>
          <a:bodyPr wrap="square" lIns="0" tIns="0" rIns="0" bIns="0" rtlCol="0" anchor="t"/>
          <a:lstStyle/>
          <a:p>
            <a:pPr marL="0" indent="0" algn="l">
              <a:lnSpc>
                <a:spcPts val="2900"/>
              </a:lnSpc>
              <a:buNone/>
            </a:pPr>
            <a:r>
              <a:rPr lang="en-US" sz="1800" dirty="0">
                <a:solidFill>
                  <a:srgbClr val="E2E6E9"/>
                </a:solidFill>
                <a:latin typeface="Merriweather" pitchFamily="34" charset="0"/>
                <a:ea typeface="Merriweather" pitchFamily="34" charset="-122"/>
                <a:cs typeface="Merriweather" pitchFamily="34" charset="-120"/>
              </a:rPr>
              <a:t>Using crime data to identify key factors that increase the chances of an arrest, such as crime type, location, and time.</a:t>
            </a:r>
            <a:endParaRPr lang="en-US" sz="1800" dirty="0"/>
          </a:p>
        </p:txBody>
      </p:sp>
      <p:sp>
        <p:nvSpPr>
          <p:cNvPr id="5" name="Text 3"/>
          <p:cNvSpPr/>
          <p:nvPr/>
        </p:nvSpPr>
        <p:spPr>
          <a:xfrm>
            <a:off x="808434" y="3805833"/>
            <a:ext cx="6224945" cy="369570"/>
          </a:xfrm>
          <a:prstGeom prst="rect">
            <a:avLst/>
          </a:prstGeom>
          <a:noFill/>
          <a:ln/>
        </p:spPr>
        <p:txBody>
          <a:bodyPr wrap="none" lIns="0" tIns="0" rIns="0" bIns="0" rtlCol="0" anchor="t"/>
          <a:lstStyle/>
          <a:p>
            <a:pPr marL="0" indent="0" algn="l">
              <a:lnSpc>
                <a:spcPts val="2900"/>
              </a:lnSpc>
              <a:buNone/>
            </a:pPr>
            <a:r>
              <a:rPr lang="en-US" sz="1800" b="1" dirty="0">
                <a:solidFill>
                  <a:srgbClr val="E2E6E9"/>
                </a:solidFill>
                <a:latin typeface="Merriweather" pitchFamily="34" charset="0"/>
                <a:ea typeface="Merriweather" pitchFamily="34" charset="-122"/>
                <a:cs typeface="Merriweather" pitchFamily="34" charset="-120"/>
              </a:rPr>
              <a:t>Smarter Policing Strategies</a:t>
            </a:r>
            <a:endParaRPr lang="en-US" sz="1800" dirty="0"/>
          </a:p>
        </p:txBody>
      </p:sp>
      <p:sp>
        <p:nvSpPr>
          <p:cNvPr id="6" name="Text 4"/>
          <p:cNvSpPr/>
          <p:nvPr/>
        </p:nvSpPr>
        <p:spPr>
          <a:xfrm>
            <a:off x="808434" y="4383286"/>
            <a:ext cx="6224945" cy="1108710"/>
          </a:xfrm>
          <a:prstGeom prst="rect">
            <a:avLst/>
          </a:prstGeom>
          <a:noFill/>
          <a:ln/>
        </p:spPr>
        <p:txBody>
          <a:bodyPr wrap="square" lIns="0" tIns="0" rIns="0" bIns="0" rtlCol="0" anchor="t"/>
          <a:lstStyle/>
          <a:p>
            <a:pPr marL="0" indent="0" algn="l">
              <a:lnSpc>
                <a:spcPts val="2900"/>
              </a:lnSpc>
              <a:buNone/>
            </a:pPr>
            <a:r>
              <a:rPr lang="en-US" sz="1800" dirty="0">
                <a:solidFill>
                  <a:srgbClr val="E2E6E9"/>
                </a:solidFill>
                <a:latin typeface="Merriweather" pitchFamily="34" charset="0"/>
                <a:ea typeface="Merriweather" pitchFamily="34" charset="-122"/>
                <a:cs typeface="Merriweather" pitchFamily="34" charset="-120"/>
              </a:rPr>
              <a:t>Helps allocate resources effectively, focusing on high-risk locations and times for proactive intervention to reduce crime.</a:t>
            </a:r>
            <a:endParaRPr lang="en-US" sz="1800" dirty="0"/>
          </a:p>
        </p:txBody>
      </p:sp>
      <p:sp>
        <p:nvSpPr>
          <p:cNvPr id="7" name="Text 5"/>
          <p:cNvSpPr/>
          <p:nvPr/>
        </p:nvSpPr>
        <p:spPr>
          <a:xfrm>
            <a:off x="808434" y="5699879"/>
            <a:ext cx="6224945" cy="369570"/>
          </a:xfrm>
          <a:prstGeom prst="rect">
            <a:avLst/>
          </a:prstGeom>
          <a:noFill/>
          <a:ln/>
        </p:spPr>
        <p:txBody>
          <a:bodyPr wrap="none" lIns="0" tIns="0" rIns="0" bIns="0" rtlCol="0" anchor="t"/>
          <a:lstStyle/>
          <a:p>
            <a:pPr marL="0" indent="0" algn="l">
              <a:lnSpc>
                <a:spcPts val="2900"/>
              </a:lnSpc>
              <a:buNone/>
            </a:pPr>
            <a:r>
              <a:rPr lang="en-US" sz="1800" b="1" dirty="0">
                <a:solidFill>
                  <a:srgbClr val="E2E6E9"/>
                </a:solidFill>
                <a:latin typeface="Merriweather" pitchFamily="34" charset="0"/>
                <a:ea typeface="Merriweather" pitchFamily="34" charset="-122"/>
                <a:cs typeface="Merriweather" pitchFamily="34" charset="-120"/>
              </a:rPr>
              <a:t>Enhanced Community Safety</a:t>
            </a:r>
            <a:endParaRPr lang="en-US" sz="1800" dirty="0"/>
          </a:p>
        </p:txBody>
      </p:sp>
      <p:sp>
        <p:nvSpPr>
          <p:cNvPr id="8" name="Text 6"/>
          <p:cNvSpPr/>
          <p:nvPr/>
        </p:nvSpPr>
        <p:spPr>
          <a:xfrm>
            <a:off x="808434" y="6277332"/>
            <a:ext cx="6224945" cy="1108710"/>
          </a:xfrm>
          <a:prstGeom prst="rect">
            <a:avLst/>
          </a:prstGeom>
          <a:noFill/>
          <a:ln/>
        </p:spPr>
        <p:txBody>
          <a:bodyPr wrap="square" lIns="0" tIns="0" rIns="0" bIns="0" rtlCol="0" anchor="t"/>
          <a:lstStyle/>
          <a:p>
            <a:pPr marL="0" indent="0" algn="l">
              <a:lnSpc>
                <a:spcPts val="2900"/>
              </a:lnSpc>
              <a:buNone/>
            </a:pPr>
            <a:r>
              <a:rPr lang="en-US" sz="1800" dirty="0">
                <a:solidFill>
                  <a:srgbClr val="E2E6E9"/>
                </a:solidFill>
                <a:latin typeface="Merriweather" pitchFamily="34" charset="0"/>
                <a:ea typeface="Merriweather" pitchFamily="34" charset="-122"/>
                <a:cs typeface="Merriweather" pitchFamily="34" charset="-120"/>
              </a:rPr>
              <a:t>Data-driven insights enable faster responses, improving arrest rates and ultimately leading to a safer community.</a:t>
            </a:r>
            <a:endParaRPr lang="en-US" sz="1800" dirty="0"/>
          </a:p>
        </p:txBody>
      </p:sp>
      <p:pic>
        <p:nvPicPr>
          <p:cNvPr id="9" name="Image 0" descr="preencoded.png"/>
          <p:cNvPicPr>
            <a:picLocks noChangeAspect="1"/>
          </p:cNvPicPr>
          <p:nvPr/>
        </p:nvPicPr>
        <p:blipFill>
          <a:blip r:embed="rId3"/>
          <a:stretch>
            <a:fillRect/>
          </a:stretch>
        </p:blipFill>
        <p:spPr>
          <a:xfrm>
            <a:off x="7841218" y="1963698"/>
            <a:ext cx="5751671" cy="3935254"/>
          </a:xfrm>
          <a:prstGeom prst="rect">
            <a:avLst/>
          </a:prstGeom>
        </p:spPr>
      </p:pic>
      <p:pic>
        <p:nvPicPr>
          <p:cNvPr id="10" name="Picture 9"/>
          <p:cNvPicPr>
            <a:picLocks noChangeAspect="1"/>
          </p:cNvPicPr>
          <p:nvPr/>
        </p:nvPicPr>
        <p:blipFill>
          <a:blip r:embed="rId4"/>
          <a:stretch>
            <a:fillRect/>
          </a:stretch>
        </p:blipFill>
        <p:spPr>
          <a:xfrm>
            <a:off x="11811000" y="7725641"/>
            <a:ext cx="2819400" cy="419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05589"/>
          </a:xfrm>
          <a:prstGeom prst="rect">
            <a:avLst/>
          </a:prstGeom>
        </p:spPr>
      </p:pic>
      <p:sp>
        <p:nvSpPr>
          <p:cNvPr id="3" name="Text 0"/>
          <p:cNvSpPr/>
          <p:nvPr/>
        </p:nvSpPr>
        <p:spPr>
          <a:xfrm>
            <a:off x="785574" y="3560921"/>
            <a:ext cx="9769197" cy="701397"/>
          </a:xfrm>
          <a:prstGeom prst="rect">
            <a:avLst/>
          </a:prstGeom>
          <a:noFill/>
          <a:ln/>
        </p:spPr>
        <p:txBody>
          <a:bodyPr wrap="none" lIns="0" tIns="0" rIns="0" bIns="0" rtlCol="0" anchor="t"/>
          <a:lstStyle/>
          <a:p>
            <a:pPr marL="0" indent="0">
              <a:lnSpc>
                <a:spcPts val="5500"/>
              </a:lnSpc>
              <a:buNone/>
            </a:pPr>
            <a:r>
              <a:rPr lang="en-US" sz="4400" dirty="0">
                <a:solidFill>
                  <a:srgbClr val="F5F0F0"/>
                </a:solidFill>
                <a:latin typeface="Merriweather" pitchFamily="34" charset="0"/>
                <a:ea typeface="Merriweather" pitchFamily="34" charset="-122"/>
                <a:cs typeface="Merriweather" pitchFamily="34" charset="-120"/>
              </a:rPr>
              <a:t>Key Questions Driving Our Analysis</a:t>
            </a:r>
            <a:endParaRPr lang="en-US" sz="4400" dirty="0"/>
          </a:p>
        </p:txBody>
      </p:sp>
      <p:sp>
        <p:nvSpPr>
          <p:cNvPr id="4" name="Shape 1"/>
          <p:cNvSpPr/>
          <p:nvPr/>
        </p:nvSpPr>
        <p:spPr>
          <a:xfrm>
            <a:off x="785574" y="4851321"/>
            <a:ext cx="504944" cy="504944"/>
          </a:xfrm>
          <a:prstGeom prst="roundRect">
            <a:avLst>
              <a:gd name="adj" fmla="val 18669"/>
            </a:avLst>
          </a:prstGeom>
          <a:solidFill>
            <a:srgbClr val="003180"/>
          </a:solidFill>
          <a:ln w="7620">
            <a:solidFill>
              <a:srgbClr val="194A99"/>
            </a:solidFill>
            <a:prstDash val="solid"/>
          </a:ln>
        </p:spPr>
        <p:txBody>
          <a:bodyPr/>
          <a:lstStyle/>
          <a:p>
            <a:endParaRPr lang="en-US"/>
          </a:p>
        </p:txBody>
      </p:sp>
      <p:sp>
        <p:nvSpPr>
          <p:cNvPr id="5" name="Text 2"/>
          <p:cNvSpPr/>
          <p:nvPr/>
        </p:nvSpPr>
        <p:spPr>
          <a:xfrm>
            <a:off x="963930" y="4935379"/>
            <a:ext cx="148114" cy="336709"/>
          </a:xfrm>
          <a:prstGeom prst="rect">
            <a:avLst/>
          </a:prstGeom>
          <a:noFill/>
          <a:ln/>
        </p:spPr>
        <p:txBody>
          <a:bodyPr wrap="none" lIns="0" tIns="0" rIns="0" bIns="0" rtlCol="0" anchor="t"/>
          <a:lstStyle/>
          <a:p>
            <a:pPr marL="0" indent="0" algn="ctr">
              <a:lnSpc>
                <a:spcPts val="2650"/>
              </a:lnSpc>
              <a:buNone/>
            </a:pPr>
            <a:r>
              <a:rPr lang="en-US" sz="2650" dirty="0">
                <a:solidFill>
                  <a:srgbClr val="E2E6E9"/>
                </a:solidFill>
                <a:latin typeface="Merriweather" pitchFamily="34" charset="0"/>
                <a:ea typeface="Merriweather" pitchFamily="34" charset="-122"/>
                <a:cs typeface="Merriweather" pitchFamily="34" charset="-120"/>
              </a:rPr>
              <a:t>1</a:t>
            </a:r>
            <a:endParaRPr lang="en-US" sz="2650" dirty="0"/>
          </a:p>
        </p:txBody>
      </p:sp>
      <p:sp>
        <p:nvSpPr>
          <p:cNvPr id="6" name="Text 3"/>
          <p:cNvSpPr/>
          <p:nvPr/>
        </p:nvSpPr>
        <p:spPr>
          <a:xfrm>
            <a:off x="1514951" y="4851321"/>
            <a:ext cx="3474125" cy="1051917"/>
          </a:xfrm>
          <a:prstGeom prst="rect">
            <a:avLst/>
          </a:prstGeom>
          <a:noFill/>
          <a:ln/>
        </p:spPr>
        <p:txBody>
          <a:bodyPr wrap="square" lIns="0" tIns="0" rIns="0" bIns="0" rtlCol="0" anchor="t"/>
          <a:lstStyle/>
          <a:p>
            <a:pPr marL="0" indent="0">
              <a:lnSpc>
                <a:spcPts val="2750"/>
              </a:lnSpc>
              <a:buNone/>
            </a:pPr>
            <a:r>
              <a:rPr lang="en-US" sz="2200" dirty="0">
                <a:solidFill>
                  <a:srgbClr val="E2E6E9"/>
                </a:solidFill>
                <a:latin typeface="Merriweather" pitchFamily="34" charset="0"/>
                <a:ea typeface="Merriweather" pitchFamily="34" charset="-122"/>
                <a:cs typeface="Merriweather" pitchFamily="34" charset="-120"/>
              </a:rPr>
              <a:t>What factors influence the likelihood of an arrest?</a:t>
            </a:r>
            <a:endParaRPr lang="en-US" sz="2200" dirty="0"/>
          </a:p>
        </p:txBody>
      </p:sp>
      <p:sp>
        <p:nvSpPr>
          <p:cNvPr id="7" name="Text 4"/>
          <p:cNvSpPr/>
          <p:nvPr/>
        </p:nvSpPr>
        <p:spPr>
          <a:xfrm>
            <a:off x="1514951" y="6037898"/>
            <a:ext cx="3474125" cy="1436370"/>
          </a:xfrm>
          <a:prstGeom prst="rect">
            <a:avLst/>
          </a:prstGeom>
          <a:noFill/>
          <a:ln/>
        </p:spPr>
        <p:txBody>
          <a:bodyPr wrap="square" lIns="0" tIns="0" rIns="0" bIns="0" rtlCol="0" anchor="t"/>
          <a:lstStyle/>
          <a:p>
            <a:pPr marL="0" indent="0">
              <a:lnSpc>
                <a:spcPts val="2800"/>
              </a:lnSpc>
              <a:buNone/>
            </a:pPr>
            <a:r>
              <a:rPr lang="en-US" sz="1750" dirty="0">
                <a:solidFill>
                  <a:srgbClr val="E2E6E9"/>
                </a:solidFill>
                <a:latin typeface="Merriweather" pitchFamily="34" charset="0"/>
                <a:ea typeface="Merriweather" pitchFamily="34" charset="-122"/>
                <a:cs typeface="Merriweather" pitchFamily="34" charset="-120"/>
              </a:rPr>
              <a:t>Analyzing crime characteristics and contextual variables to identify the key predictors of arrests.</a:t>
            </a:r>
            <a:endParaRPr lang="en-US" sz="1750" dirty="0"/>
          </a:p>
        </p:txBody>
      </p:sp>
      <p:sp>
        <p:nvSpPr>
          <p:cNvPr id="8" name="Shape 5"/>
          <p:cNvSpPr/>
          <p:nvPr/>
        </p:nvSpPr>
        <p:spPr>
          <a:xfrm>
            <a:off x="5213509" y="4851321"/>
            <a:ext cx="504944" cy="504944"/>
          </a:xfrm>
          <a:prstGeom prst="roundRect">
            <a:avLst>
              <a:gd name="adj" fmla="val 18669"/>
            </a:avLst>
          </a:prstGeom>
          <a:solidFill>
            <a:srgbClr val="003180"/>
          </a:solidFill>
          <a:ln w="7620">
            <a:solidFill>
              <a:srgbClr val="194A99"/>
            </a:solidFill>
            <a:prstDash val="solid"/>
          </a:ln>
        </p:spPr>
        <p:txBody>
          <a:bodyPr/>
          <a:lstStyle/>
          <a:p>
            <a:endParaRPr lang="en-US"/>
          </a:p>
        </p:txBody>
      </p:sp>
      <p:sp>
        <p:nvSpPr>
          <p:cNvPr id="9" name="Text 6"/>
          <p:cNvSpPr/>
          <p:nvPr/>
        </p:nvSpPr>
        <p:spPr>
          <a:xfrm>
            <a:off x="5365313" y="4935379"/>
            <a:ext cx="201335" cy="336709"/>
          </a:xfrm>
          <a:prstGeom prst="rect">
            <a:avLst/>
          </a:prstGeom>
          <a:noFill/>
          <a:ln/>
        </p:spPr>
        <p:txBody>
          <a:bodyPr wrap="none" lIns="0" tIns="0" rIns="0" bIns="0" rtlCol="0" anchor="t"/>
          <a:lstStyle/>
          <a:p>
            <a:pPr marL="0" indent="0" algn="ctr">
              <a:lnSpc>
                <a:spcPts val="2650"/>
              </a:lnSpc>
              <a:buNone/>
            </a:pPr>
            <a:r>
              <a:rPr lang="en-US" sz="2650" dirty="0">
                <a:solidFill>
                  <a:srgbClr val="E2E6E9"/>
                </a:solidFill>
                <a:latin typeface="Merriweather" pitchFamily="34" charset="0"/>
                <a:ea typeface="Merriweather" pitchFamily="34" charset="-122"/>
                <a:cs typeface="Merriweather" pitchFamily="34" charset="-120"/>
              </a:rPr>
              <a:t>2</a:t>
            </a:r>
            <a:endParaRPr lang="en-US" sz="2650" dirty="0"/>
          </a:p>
        </p:txBody>
      </p:sp>
      <p:sp>
        <p:nvSpPr>
          <p:cNvPr id="10" name="Text 7"/>
          <p:cNvSpPr/>
          <p:nvPr/>
        </p:nvSpPr>
        <p:spPr>
          <a:xfrm>
            <a:off x="5942886" y="4851321"/>
            <a:ext cx="3474125" cy="1051917"/>
          </a:xfrm>
          <a:prstGeom prst="rect">
            <a:avLst/>
          </a:prstGeom>
          <a:noFill/>
          <a:ln/>
        </p:spPr>
        <p:txBody>
          <a:bodyPr wrap="square" lIns="0" tIns="0" rIns="0" bIns="0" rtlCol="0" anchor="t"/>
          <a:lstStyle/>
          <a:p>
            <a:pPr marL="0" indent="0">
              <a:lnSpc>
                <a:spcPts val="2750"/>
              </a:lnSpc>
              <a:buNone/>
            </a:pPr>
            <a:r>
              <a:rPr lang="en-US" sz="2200" dirty="0">
                <a:solidFill>
                  <a:srgbClr val="E2E6E9"/>
                </a:solidFill>
                <a:latin typeface="Merriweather" pitchFamily="34" charset="0"/>
                <a:ea typeface="Merriweather" pitchFamily="34" charset="-122"/>
                <a:cs typeface="Merriweather" pitchFamily="34" charset="-120"/>
              </a:rPr>
              <a:t>How can we create accurate arrest prediction models?</a:t>
            </a:r>
            <a:endParaRPr lang="en-US" sz="2200" dirty="0"/>
          </a:p>
        </p:txBody>
      </p:sp>
      <p:sp>
        <p:nvSpPr>
          <p:cNvPr id="11" name="Text 8"/>
          <p:cNvSpPr/>
          <p:nvPr/>
        </p:nvSpPr>
        <p:spPr>
          <a:xfrm>
            <a:off x="5942886" y="6037898"/>
            <a:ext cx="3474125" cy="1436370"/>
          </a:xfrm>
          <a:prstGeom prst="rect">
            <a:avLst/>
          </a:prstGeom>
          <a:noFill/>
          <a:ln/>
        </p:spPr>
        <p:txBody>
          <a:bodyPr wrap="square" lIns="0" tIns="0" rIns="0" bIns="0" rtlCol="0" anchor="t"/>
          <a:lstStyle/>
          <a:p>
            <a:pPr marL="0" indent="0">
              <a:lnSpc>
                <a:spcPts val="2800"/>
              </a:lnSpc>
              <a:buNone/>
            </a:pPr>
            <a:r>
              <a:rPr lang="en-US" sz="1750" dirty="0">
                <a:solidFill>
                  <a:srgbClr val="E2E6E9"/>
                </a:solidFill>
                <a:latin typeface="Merriweather" pitchFamily="34" charset="0"/>
                <a:ea typeface="Merriweather" pitchFamily="34" charset="-122"/>
                <a:cs typeface="Merriweather" pitchFamily="34" charset="-120"/>
              </a:rPr>
              <a:t>Evaluating different modeling approaches to find the most effective technique for forecasting arrests.</a:t>
            </a:r>
            <a:endParaRPr lang="en-US" sz="1750" dirty="0"/>
          </a:p>
        </p:txBody>
      </p:sp>
      <p:sp>
        <p:nvSpPr>
          <p:cNvPr id="12" name="Shape 9"/>
          <p:cNvSpPr/>
          <p:nvPr/>
        </p:nvSpPr>
        <p:spPr>
          <a:xfrm>
            <a:off x="9641443" y="4851321"/>
            <a:ext cx="504944" cy="504944"/>
          </a:xfrm>
          <a:prstGeom prst="roundRect">
            <a:avLst>
              <a:gd name="adj" fmla="val 18669"/>
            </a:avLst>
          </a:prstGeom>
          <a:solidFill>
            <a:srgbClr val="003180"/>
          </a:solidFill>
          <a:ln w="7620">
            <a:solidFill>
              <a:srgbClr val="194A99"/>
            </a:solidFill>
            <a:prstDash val="solid"/>
          </a:ln>
        </p:spPr>
        <p:txBody>
          <a:bodyPr/>
          <a:lstStyle/>
          <a:p>
            <a:endParaRPr lang="en-US"/>
          </a:p>
        </p:txBody>
      </p:sp>
      <p:sp>
        <p:nvSpPr>
          <p:cNvPr id="13" name="Text 10"/>
          <p:cNvSpPr/>
          <p:nvPr/>
        </p:nvSpPr>
        <p:spPr>
          <a:xfrm>
            <a:off x="9799558" y="4935379"/>
            <a:ext cx="188595" cy="336709"/>
          </a:xfrm>
          <a:prstGeom prst="rect">
            <a:avLst/>
          </a:prstGeom>
          <a:noFill/>
          <a:ln/>
        </p:spPr>
        <p:txBody>
          <a:bodyPr wrap="none" lIns="0" tIns="0" rIns="0" bIns="0" rtlCol="0" anchor="t"/>
          <a:lstStyle/>
          <a:p>
            <a:pPr marL="0" indent="0" algn="ctr">
              <a:lnSpc>
                <a:spcPts val="2650"/>
              </a:lnSpc>
              <a:buNone/>
            </a:pPr>
            <a:r>
              <a:rPr lang="en-US" sz="2650" dirty="0">
                <a:solidFill>
                  <a:srgbClr val="E2E6E9"/>
                </a:solidFill>
                <a:latin typeface="Merriweather" pitchFamily="34" charset="0"/>
                <a:ea typeface="Merriweather" pitchFamily="34" charset="-122"/>
                <a:cs typeface="Merriweather" pitchFamily="34" charset="-120"/>
              </a:rPr>
              <a:t>3</a:t>
            </a:r>
            <a:endParaRPr lang="en-US" sz="2650" dirty="0"/>
          </a:p>
        </p:txBody>
      </p:sp>
      <p:sp>
        <p:nvSpPr>
          <p:cNvPr id="14" name="Text 11"/>
          <p:cNvSpPr/>
          <p:nvPr/>
        </p:nvSpPr>
        <p:spPr>
          <a:xfrm>
            <a:off x="10370820" y="4851321"/>
            <a:ext cx="3474125" cy="1051917"/>
          </a:xfrm>
          <a:prstGeom prst="rect">
            <a:avLst/>
          </a:prstGeom>
          <a:noFill/>
          <a:ln/>
        </p:spPr>
        <p:txBody>
          <a:bodyPr wrap="square" lIns="0" tIns="0" rIns="0" bIns="0" rtlCol="0" anchor="t"/>
          <a:lstStyle/>
          <a:p>
            <a:pPr marL="0" indent="0">
              <a:lnSpc>
                <a:spcPts val="2750"/>
              </a:lnSpc>
              <a:buNone/>
            </a:pPr>
            <a:r>
              <a:rPr lang="en-US" sz="2200" dirty="0">
                <a:solidFill>
                  <a:srgbClr val="E2E6E9"/>
                </a:solidFill>
                <a:latin typeface="Merriweather" pitchFamily="34" charset="0"/>
                <a:ea typeface="Merriweather" pitchFamily="34" charset="-122"/>
                <a:cs typeface="Merriweather" pitchFamily="34" charset="-120"/>
              </a:rPr>
              <a:t>What is the business value of accurate arrest predictions?</a:t>
            </a:r>
            <a:endParaRPr lang="en-US" sz="2200" dirty="0"/>
          </a:p>
        </p:txBody>
      </p:sp>
      <p:sp>
        <p:nvSpPr>
          <p:cNvPr id="15" name="Text 12"/>
          <p:cNvSpPr/>
          <p:nvPr/>
        </p:nvSpPr>
        <p:spPr>
          <a:xfrm>
            <a:off x="10370820" y="6037898"/>
            <a:ext cx="3474125" cy="1436370"/>
          </a:xfrm>
          <a:prstGeom prst="rect">
            <a:avLst/>
          </a:prstGeom>
          <a:noFill/>
          <a:ln/>
        </p:spPr>
        <p:txBody>
          <a:bodyPr wrap="square" lIns="0" tIns="0" rIns="0" bIns="0" rtlCol="0" anchor="t"/>
          <a:lstStyle/>
          <a:p>
            <a:pPr marL="0" indent="0">
              <a:lnSpc>
                <a:spcPts val="2800"/>
              </a:lnSpc>
              <a:buNone/>
            </a:pPr>
            <a:r>
              <a:rPr lang="en-US" sz="1750" dirty="0">
                <a:solidFill>
                  <a:srgbClr val="E2E6E9"/>
                </a:solidFill>
                <a:latin typeface="Merriweather" pitchFamily="34" charset="0"/>
                <a:ea typeface="Merriweather" pitchFamily="34" charset="-122"/>
                <a:cs typeface="Merriweather" pitchFamily="34" charset="-120"/>
              </a:rPr>
              <a:t>Examining how this analysis can support public safety initiatives and resource allocation decisions.</a:t>
            </a:r>
            <a:endParaRPr lang="en-US" sz="1750" dirty="0"/>
          </a:p>
        </p:txBody>
      </p:sp>
      <p:pic>
        <p:nvPicPr>
          <p:cNvPr id="16" name="Picture 15"/>
          <p:cNvPicPr>
            <a:picLocks noChangeAspect="1"/>
          </p:cNvPicPr>
          <p:nvPr/>
        </p:nvPicPr>
        <p:blipFill>
          <a:blip r:embed="rId4"/>
          <a:stretch>
            <a:fillRect/>
          </a:stretch>
        </p:blipFill>
        <p:spPr>
          <a:xfrm>
            <a:off x="11811000" y="7739420"/>
            <a:ext cx="2819400" cy="4191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8663" y="572572"/>
            <a:ext cx="9161026" cy="650677"/>
          </a:xfrm>
          <a:prstGeom prst="rect">
            <a:avLst/>
          </a:prstGeom>
          <a:noFill/>
          <a:ln/>
        </p:spPr>
        <p:txBody>
          <a:bodyPr wrap="none" lIns="0" tIns="0" rIns="0" bIns="0" rtlCol="0" anchor="t"/>
          <a:lstStyle/>
          <a:p>
            <a:pPr marL="0" indent="0">
              <a:lnSpc>
                <a:spcPts val="5100"/>
              </a:lnSpc>
              <a:buNone/>
            </a:pPr>
            <a:r>
              <a:rPr lang="en-US" sz="4050" dirty="0">
                <a:solidFill>
                  <a:srgbClr val="F5F0F0"/>
                </a:solidFill>
                <a:latin typeface="Merriweather" pitchFamily="34" charset="0"/>
                <a:ea typeface="Merriweather" pitchFamily="34" charset="-122"/>
                <a:cs typeface="Merriweather" pitchFamily="34" charset="-120"/>
              </a:rPr>
              <a:t>Data Characteristics</a:t>
            </a:r>
            <a:endParaRPr lang="en-US" sz="4050" dirty="0"/>
          </a:p>
        </p:txBody>
      </p:sp>
      <p:sp>
        <p:nvSpPr>
          <p:cNvPr id="3" name="Shape 1"/>
          <p:cNvSpPr/>
          <p:nvPr/>
        </p:nvSpPr>
        <p:spPr>
          <a:xfrm>
            <a:off x="7303770" y="1639610"/>
            <a:ext cx="22860" cy="6017776"/>
          </a:xfrm>
          <a:prstGeom prst="roundRect">
            <a:avLst>
              <a:gd name="adj" fmla="val 382549"/>
            </a:avLst>
          </a:prstGeom>
          <a:solidFill>
            <a:srgbClr val="194A99"/>
          </a:solidFill>
          <a:ln/>
        </p:spPr>
        <p:txBody>
          <a:bodyPr/>
          <a:lstStyle/>
          <a:p>
            <a:endParaRPr lang="en-US"/>
          </a:p>
        </p:txBody>
      </p:sp>
      <p:sp>
        <p:nvSpPr>
          <p:cNvPr id="4" name="Shape 2"/>
          <p:cNvSpPr/>
          <p:nvPr/>
        </p:nvSpPr>
        <p:spPr>
          <a:xfrm>
            <a:off x="6375202" y="2096572"/>
            <a:ext cx="728663" cy="22860"/>
          </a:xfrm>
          <a:prstGeom prst="roundRect">
            <a:avLst>
              <a:gd name="adj" fmla="val 382549"/>
            </a:avLst>
          </a:prstGeom>
          <a:solidFill>
            <a:srgbClr val="194A99"/>
          </a:solidFill>
          <a:ln/>
        </p:spPr>
        <p:txBody>
          <a:bodyPr/>
          <a:lstStyle/>
          <a:p>
            <a:endParaRPr lang="en-US"/>
          </a:p>
        </p:txBody>
      </p:sp>
      <p:sp>
        <p:nvSpPr>
          <p:cNvPr id="5" name="Shape 3"/>
          <p:cNvSpPr/>
          <p:nvPr/>
        </p:nvSpPr>
        <p:spPr>
          <a:xfrm>
            <a:off x="7081004" y="1873806"/>
            <a:ext cx="468392" cy="468392"/>
          </a:xfrm>
          <a:prstGeom prst="roundRect">
            <a:avLst>
              <a:gd name="adj" fmla="val 18670"/>
            </a:avLst>
          </a:prstGeom>
          <a:solidFill>
            <a:srgbClr val="003180"/>
          </a:solidFill>
          <a:ln w="7620">
            <a:solidFill>
              <a:srgbClr val="194A99"/>
            </a:solidFill>
            <a:prstDash val="solid"/>
          </a:ln>
        </p:spPr>
        <p:txBody>
          <a:bodyPr/>
          <a:lstStyle/>
          <a:p>
            <a:endParaRPr lang="en-US"/>
          </a:p>
        </p:txBody>
      </p:sp>
      <p:sp>
        <p:nvSpPr>
          <p:cNvPr id="6" name="Text 4"/>
          <p:cNvSpPr/>
          <p:nvPr/>
        </p:nvSpPr>
        <p:spPr>
          <a:xfrm>
            <a:off x="7246501" y="1951792"/>
            <a:ext cx="137398" cy="31230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1</a:t>
            </a:r>
            <a:endParaRPr lang="en-US" sz="2450" dirty="0"/>
          </a:p>
        </p:txBody>
      </p:sp>
      <p:sp>
        <p:nvSpPr>
          <p:cNvPr id="7" name="Text 5"/>
          <p:cNvSpPr/>
          <p:nvPr/>
        </p:nvSpPr>
        <p:spPr>
          <a:xfrm>
            <a:off x="3567470" y="1847731"/>
            <a:ext cx="2602587" cy="325279"/>
          </a:xfrm>
          <a:prstGeom prst="rect">
            <a:avLst/>
          </a:prstGeom>
          <a:noFill/>
          <a:ln/>
        </p:spPr>
        <p:txBody>
          <a:bodyPr wrap="none" lIns="0" tIns="0" rIns="0" bIns="0" rtlCol="0" anchor="t"/>
          <a:lstStyle/>
          <a:p>
            <a:pPr marL="0" indent="0" algn="r">
              <a:lnSpc>
                <a:spcPts val="2550"/>
              </a:lnSpc>
              <a:buNone/>
            </a:pPr>
            <a:r>
              <a:rPr lang="en-US" sz="2000" dirty="0">
                <a:solidFill>
                  <a:srgbClr val="E2E6E9"/>
                </a:solidFill>
                <a:latin typeface="Merriweather" pitchFamily="34" charset="0"/>
                <a:ea typeface="Merriweather" pitchFamily="34" charset="-122"/>
                <a:cs typeface="Merriweather" pitchFamily="34" charset="-120"/>
              </a:rPr>
              <a:t>Data Sources</a:t>
            </a:r>
            <a:endParaRPr lang="en-US" sz="2000" dirty="0"/>
          </a:p>
        </p:txBody>
      </p:sp>
      <p:sp>
        <p:nvSpPr>
          <p:cNvPr id="8" name="Text 6"/>
          <p:cNvSpPr/>
          <p:nvPr/>
        </p:nvSpPr>
        <p:spPr>
          <a:xfrm>
            <a:off x="728663" y="2297906"/>
            <a:ext cx="5441394" cy="999411"/>
          </a:xfrm>
          <a:prstGeom prst="rect">
            <a:avLst/>
          </a:prstGeom>
          <a:noFill/>
          <a:ln/>
        </p:spPr>
        <p:txBody>
          <a:bodyPr wrap="square" lIns="0" tIns="0" rIns="0" bIns="0" rtlCol="0" anchor="t"/>
          <a:lstStyle/>
          <a:p>
            <a:pPr marL="0" indent="0" algn="r">
              <a:lnSpc>
                <a:spcPts val="2600"/>
              </a:lnSpc>
              <a:buNone/>
            </a:pPr>
            <a:r>
              <a:rPr lang="en-US" sz="1600" dirty="0">
                <a:solidFill>
                  <a:srgbClr val="E2E6E9"/>
                </a:solidFill>
                <a:latin typeface="Merriweather" pitchFamily="34" charset="0"/>
                <a:ea typeface="Merriweather" pitchFamily="34" charset="-122"/>
                <a:cs typeface="Merriweather" pitchFamily="34" charset="-120"/>
              </a:rPr>
              <a:t>The dataset is sourced from </a:t>
            </a:r>
            <a:r>
              <a:rPr lang="en-US" sz="1600" b="1" dirty="0">
                <a:solidFill>
                  <a:srgbClr val="E2E6E9"/>
                </a:solidFill>
                <a:latin typeface="Merriweather" pitchFamily="34" charset="0"/>
                <a:ea typeface="Merriweather" pitchFamily="34" charset="-122"/>
                <a:cs typeface="Merriweather" pitchFamily="34" charset="-120"/>
              </a:rPr>
              <a:t>the Chicago Data Portal</a:t>
            </a:r>
            <a:r>
              <a:rPr lang="en-US" sz="1600" dirty="0">
                <a:solidFill>
                  <a:srgbClr val="E2E6E9"/>
                </a:solidFill>
                <a:latin typeface="Merriweather" pitchFamily="34" charset="0"/>
                <a:ea typeface="Merriweather" pitchFamily="34" charset="-122"/>
                <a:cs typeface="Merriweather" pitchFamily="34" charset="-120"/>
              </a:rPr>
              <a:t>, a comprehensive repository of public data related to the city of Chicago.</a:t>
            </a:r>
            <a:endParaRPr lang="en-US" sz="1600" dirty="0"/>
          </a:p>
        </p:txBody>
      </p:sp>
      <p:sp>
        <p:nvSpPr>
          <p:cNvPr id="9" name="Shape 7"/>
          <p:cNvSpPr/>
          <p:nvPr/>
        </p:nvSpPr>
        <p:spPr>
          <a:xfrm>
            <a:off x="7526536" y="3137535"/>
            <a:ext cx="728663" cy="22860"/>
          </a:xfrm>
          <a:prstGeom prst="roundRect">
            <a:avLst>
              <a:gd name="adj" fmla="val 382549"/>
            </a:avLst>
          </a:prstGeom>
          <a:solidFill>
            <a:srgbClr val="194A99"/>
          </a:solidFill>
          <a:ln/>
        </p:spPr>
        <p:txBody>
          <a:bodyPr/>
          <a:lstStyle/>
          <a:p>
            <a:endParaRPr lang="en-US"/>
          </a:p>
        </p:txBody>
      </p:sp>
      <p:sp>
        <p:nvSpPr>
          <p:cNvPr id="10" name="Shape 8"/>
          <p:cNvSpPr/>
          <p:nvPr/>
        </p:nvSpPr>
        <p:spPr>
          <a:xfrm>
            <a:off x="7081004" y="2914769"/>
            <a:ext cx="468392" cy="468392"/>
          </a:xfrm>
          <a:prstGeom prst="roundRect">
            <a:avLst>
              <a:gd name="adj" fmla="val 18670"/>
            </a:avLst>
          </a:prstGeom>
          <a:solidFill>
            <a:srgbClr val="003180"/>
          </a:solidFill>
          <a:ln w="7620">
            <a:solidFill>
              <a:srgbClr val="194A99"/>
            </a:solidFill>
            <a:prstDash val="solid"/>
          </a:ln>
        </p:spPr>
        <p:txBody>
          <a:bodyPr/>
          <a:lstStyle/>
          <a:p>
            <a:endParaRPr lang="en-US"/>
          </a:p>
        </p:txBody>
      </p:sp>
      <p:sp>
        <p:nvSpPr>
          <p:cNvPr id="11" name="Text 9"/>
          <p:cNvSpPr/>
          <p:nvPr/>
        </p:nvSpPr>
        <p:spPr>
          <a:xfrm>
            <a:off x="7221855" y="2992755"/>
            <a:ext cx="186690" cy="31230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2</a:t>
            </a:r>
            <a:endParaRPr lang="en-US" sz="2450" dirty="0"/>
          </a:p>
        </p:txBody>
      </p:sp>
      <p:sp>
        <p:nvSpPr>
          <p:cNvPr id="12" name="Text 10"/>
          <p:cNvSpPr/>
          <p:nvPr/>
        </p:nvSpPr>
        <p:spPr>
          <a:xfrm>
            <a:off x="8460343" y="2888694"/>
            <a:ext cx="2891076" cy="325279"/>
          </a:xfrm>
          <a:prstGeom prst="rect">
            <a:avLst/>
          </a:prstGeom>
          <a:noFill/>
          <a:ln/>
        </p:spPr>
        <p:txBody>
          <a:bodyPr wrap="none" lIns="0" tIns="0" rIns="0" bIns="0" rtlCol="0" anchor="t"/>
          <a:lstStyle/>
          <a:p>
            <a:pPr marL="0" indent="0" algn="l">
              <a:lnSpc>
                <a:spcPts val="2550"/>
              </a:lnSpc>
              <a:buNone/>
            </a:pPr>
            <a:r>
              <a:rPr lang="en-US" sz="2000" dirty="0">
                <a:solidFill>
                  <a:srgbClr val="E2E6E9"/>
                </a:solidFill>
                <a:latin typeface="Merriweather" pitchFamily="34" charset="0"/>
                <a:ea typeface="Merriweather" pitchFamily="34" charset="-122"/>
                <a:cs typeface="Merriweather" pitchFamily="34" charset="-120"/>
              </a:rPr>
              <a:t>Dependent Variables</a:t>
            </a:r>
            <a:endParaRPr lang="en-US" sz="2000" dirty="0"/>
          </a:p>
        </p:txBody>
      </p:sp>
      <p:sp>
        <p:nvSpPr>
          <p:cNvPr id="13" name="Text 11"/>
          <p:cNvSpPr/>
          <p:nvPr/>
        </p:nvSpPr>
        <p:spPr>
          <a:xfrm>
            <a:off x="8460343" y="3338870"/>
            <a:ext cx="5441394" cy="999411"/>
          </a:xfrm>
          <a:prstGeom prst="rect">
            <a:avLst/>
          </a:prstGeom>
          <a:noFill/>
          <a:ln/>
        </p:spPr>
        <p:txBody>
          <a:bodyPr wrap="square" lIns="0" tIns="0" rIns="0" bIns="0" rtlCol="0" anchor="t"/>
          <a:lstStyle/>
          <a:p>
            <a:pPr marL="0" indent="0" algn="l">
              <a:lnSpc>
                <a:spcPts val="2600"/>
              </a:lnSpc>
              <a:buNone/>
            </a:pPr>
            <a:r>
              <a:rPr lang="en-US" sz="1600" dirty="0">
                <a:solidFill>
                  <a:srgbClr val="E2E6E9"/>
                </a:solidFill>
                <a:latin typeface="Merriweather" pitchFamily="34" charset="0"/>
                <a:ea typeface="Merriweather" pitchFamily="34" charset="-122"/>
                <a:cs typeface="Merriweather" pitchFamily="34" charset="-120"/>
              </a:rPr>
              <a:t>The main dependent variable in the dataset is Arrest, which indicates whether an arrest was made for a given incident.</a:t>
            </a:r>
            <a:endParaRPr lang="en-US" sz="1600" dirty="0"/>
          </a:p>
        </p:txBody>
      </p:sp>
      <p:sp>
        <p:nvSpPr>
          <p:cNvPr id="14" name="Shape 12"/>
          <p:cNvSpPr/>
          <p:nvPr/>
        </p:nvSpPr>
        <p:spPr>
          <a:xfrm>
            <a:off x="6375202" y="4174450"/>
            <a:ext cx="728663" cy="22860"/>
          </a:xfrm>
          <a:prstGeom prst="roundRect">
            <a:avLst>
              <a:gd name="adj" fmla="val 382549"/>
            </a:avLst>
          </a:prstGeom>
          <a:solidFill>
            <a:srgbClr val="194A99"/>
          </a:solidFill>
          <a:ln/>
        </p:spPr>
        <p:txBody>
          <a:bodyPr/>
          <a:lstStyle/>
          <a:p>
            <a:endParaRPr lang="en-US"/>
          </a:p>
        </p:txBody>
      </p:sp>
      <p:sp>
        <p:nvSpPr>
          <p:cNvPr id="15" name="Shape 13"/>
          <p:cNvSpPr/>
          <p:nvPr/>
        </p:nvSpPr>
        <p:spPr>
          <a:xfrm>
            <a:off x="7081004" y="3951684"/>
            <a:ext cx="468392" cy="468392"/>
          </a:xfrm>
          <a:prstGeom prst="roundRect">
            <a:avLst>
              <a:gd name="adj" fmla="val 18670"/>
            </a:avLst>
          </a:prstGeom>
          <a:solidFill>
            <a:srgbClr val="003180"/>
          </a:solidFill>
          <a:ln w="7620">
            <a:solidFill>
              <a:srgbClr val="194A99"/>
            </a:solidFill>
            <a:prstDash val="solid"/>
          </a:ln>
        </p:spPr>
        <p:txBody>
          <a:bodyPr/>
          <a:lstStyle/>
          <a:p>
            <a:endParaRPr lang="en-US"/>
          </a:p>
        </p:txBody>
      </p:sp>
      <p:sp>
        <p:nvSpPr>
          <p:cNvPr id="16" name="Text 14"/>
          <p:cNvSpPr/>
          <p:nvPr/>
        </p:nvSpPr>
        <p:spPr>
          <a:xfrm>
            <a:off x="7227689" y="4029670"/>
            <a:ext cx="174903" cy="31230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3</a:t>
            </a:r>
            <a:endParaRPr lang="en-US" sz="2450" dirty="0"/>
          </a:p>
        </p:txBody>
      </p:sp>
      <p:sp>
        <p:nvSpPr>
          <p:cNvPr id="17" name="Text 15"/>
          <p:cNvSpPr/>
          <p:nvPr/>
        </p:nvSpPr>
        <p:spPr>
          <a:xfrm>
            <a:off x="3567470" y="3925610"/>
            <a:ext cx="2602587" cy="325279"/>
          </a:xfrm>
          <a:prstGeom prst="rect">
            <a:avLst/>
          </a:prstGeom>
          <a:noFill/>
          <a:ln/>
        </p:spPr>
        <p:txBody>
          <a:bodyPr wrap="none" lIns="0" tIns="0" rIns="0" bIns="0" rtlCol="0" anchor="t"/>
          <a:lstStyle/>
          <a:p>
            <a:pPr marL="0" indent="0" algn="r">
              <a:lnSpc>
                <a:spcPts val="2550"/>
              </a:lnSpc>
              <a:buNone/>
            </a:pPr>
            <a:r>
              <a:rPr lang="en-US" sz="2000" dirty="0">
                <a:solidFill>
                  <a:srgbClr val="E2E6E9"/>
                </a:solidFill>
                <a:latin typeface="Merriweather" pitchFamily="34" charset="0"/>
                <a:ea typeface="Merriweather" pitchFamily="34" charset="-122"/>
                <a:cs typeface="Merriweather" pitchFamily="34" charset="-120"/>
              </a:rPr>
              <a:t>Data Types</a:t>
            </a:r>
            <a:endParaRPr lang="en-US" sz="2000" dirty="0"/>
          </a:p>
        </p:txBody>
      </p:sp>
      <p:sp>
        <p:nvSpPr>
          <p:cNvPr id="18" name="Text 16"/>
          <p:cNvSpPr/>
          <p:nvPr/>
        </p:nvSpPr>
        <p:spPr>
          <a:xfrm>
            <a:off x="728663" y="4375785"/>
            <a:ext cx="5441394" cy="666274"/>
          </a:xfrm>
          <a:prstGeom prst="rect">
            <a:avLst/>
          </a:prstGeom>
          <a:noFill/>
          <a:ln/>
        </p:spPr>
        <p:txBody>
          <a:bodyPr wrap="square" lIns="0" tIns="0" rIns="0" bIns="0" rtlCol="0" anchor="t"/>
          <a:lstStyle/>
          <a:p>
            <a:pPr marL="0" indent="0" algn="r">
              <a:lnSpc>
                <a:spcPts val="2600"/>
              </a:lnSpc>
              <a:buNone/>
            </a:pPr>
            <a:r>
              <a:rPr lang="en-US" sz="1600" dirty="0">
                <a:solidFill>
                  <a:srgbClr val="E2E6E9"/>
                </a:solidFill>
                <a:latin typeface="Merriweather" pitchFamily="34" charset="0"/>
                <a:ea typeface="Merriweather" pitchFamily="34" charset="-122"/>
                <a:cs typeface="Merriweather" pitchFamily="34" charset="-120"/>
              </a:rPr>
              <a:t>The dataset contains a mix of data types, including boolean, float, integer, and object.</a:t>
            </a:r>
            <a:endParaRPr lang="en-US" sz="1600" dirty="0"/>
          </a:p>
        </p:txBody>
      </p:sp>
      <p:sp>
        <p:nvSpPr>
          <p:cNvPr id="19" name="Shape 17"/>
          <p:cNvSpPr/>
          <p:nvPr/>
        </p:nvSpPr>
        <p:spPr>
          <a:xfrm>
            <a:off x="7526536" y="5211485"/>
            <a:ext cx="728663" cy="22860"/>
          </a:xfrm>
          <a:prstGeom prst="roundRect">
            <a:avLst>
              <a:gd name="adj" fmla="val 382549"/>
            </a:avLst>
          </a:prstGeom>
          <a:solidFill>
            <a:srgbClr val="194A99"/>
          </a:solidFill>
          <a:ln/>
        </p:spPr>
        <p:txBody>
          <a:bodyPr/>
          <a:lstStyle/>
          <a:p>
            <a:endParaRPr lang="en-US"/>
          </a:p>
        </p:txBody>
      </p:sp>
      <p:sp>
        <p:nvSpPr>
          <p:cNvPr id="20" name="Shape 18"/>
          <p:cNvSpPr/>
          <p:nvPr/>
        </p:nvSpPr>
        <p:spPr>
          <a:xfrm>
            <a:off x="7081004" y="4988719"/>
            <a:ext cx="468392" cy="468392"/>
          </a:xfrm>
          <a:prstGeom prst="roundRect">
            <a:avLst>
              <a:gd name="adj" fmla="val 18670"/>
            </a:avLst>
          </a:prstGeom>
          <a:solidFill>
            <a:srgbClr val="003180"/>
          </a:solidFill>
          <a:ln w="7620">
            <a:solidFill>
              <a:srgbClr val="194A99"/>
            </a:solidFill>
            <a:prstDash val="solid"/>
          </a:ln>
        </p:spPr>
        <p:txBody>
          <a:bodyPr/>
          <a:lstStyle/>
          <a:p>
            <a:endParaRPr lang="en-US"/>
          </a:p>
        </p:txBody>
      </p:sp>
      <p:sp>
        <p:nvSpPr>
          <p:cNvPr id="21" name="Text 19"/>
          <p:cNvSpPr/>
          <p:nvPr/>
        </p:nvSpPr>
        <p:spPr>
          <a:xfrm>
            <a:off x="7214592" y="5066705"/>
            <a:ext cx="201097" cy="31230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4</a:t>
            </a:r>
            <a:endParaRPr lang="en-US" sz="2450" dirty="0"/>
          </a:p>
        </p:txBody>
      </p:sp>
      <p:sp>
        <p:nvSpPr>
          <p:cNvPr id="22" name="Text 20"/>
          <p:cNvSpPr/>
          <p:nvPr/>
        </p:nvSpPr>
        <p:spPr>
          <a:xfrm>
            <a:off x="8460343" y="4962644"/>
            <a:ext cx="2649141" cy="325279"/>
          </a:xfrm>
          <a:prstGeom prst="rect">
            <a:avLst/>
          </a:prstGeom>
          <a:noFill/>
          <a:ln/>
        </p:spPr>
        <p:txBody>
          <a:bodyPr wrap="none" lIns="0" tIns="0" rIns="0" bIns="0" rtlCol="0" anchor="t"/>
          <a:lstStyle/>
          <a:p>
            <a:pPr marL="0" indent="0" algn="l">
              <a:lnSpc>
                <a:spcPts val="2550"/>
              </a:lnSpc>
              <a:buNone/>
            </a:pPr>
            <a:r>
              <a:rPr lang="en-US" sz="2000" dirty="0">
                <a:solidFill>
                  <a:srgbClr val="E2E6E9"/>
                </a:solidFill>
                <a:latin typeface="Merriweather" pitchFamily="34" charset="0"/>
                <a:ea typeface="Merriweather" pitchFamily="34" charset="-122"/>
                <a:cs typeface="Merriweather" pitchFamily="34" charset="-120"/>
              </a:rPr>
              <a:t>Independent Variables</a:t>
            </a:r>
            <a:endParaRPr lang="en-US" sz="2000" dirty="0"/>
          </a:p>
        </p:txBody>
      </p:sp>
      <p:sp>
        <p:nvSpPr>
          <p:cNvPr id="23" name="Text 21"/>
          <p:cNvSpPr/>
          <p:nvPr/>
        </p:nvSpPr>
        <p:spPr>
          <a:xfrm>
            <a:off x="8460343" y="5412819"/>
            <a:ext cx="5441394" cy="999411"/>
          </a:xfrm>
          <a:prstGeom prst="rect">
            <a:avLst/>
          </a:prstGeom>
          <a:noFill/>
          <a:ln/>
        </p:spPr>
        <p:txBody>
          <a:bodyPr wrap="square" lIns="0" tIns="0" rIns="0" bIns="0" rtlCol="0" anchor="t"/>
          <a:lstStyle/>
          <a:p>
            <a:pPr marL="0" indent="0" algn="l">
              <a:lnSpc>
                <a:spcPts val="2600"/>
              </a:lnSpc>
              <a:buNone/>
            </a:pPr>
            <a:r>
              <a:rPr lang="en-US" sz="1600" dirty="0">
                <a:solidFill>
                  <a:srgbClr val="E2E6E9"/>
                </a:solidFill>
                <a:latin typeface="Merriweather" pitchFamily="34" charset="0"/>
                <a:ea typeface="Merriweather" pitchFamily="34" charset="-122"/>
                <a:cs typeface="Merriweather" pitchFamily="34" charset="-120"/>
              </a:rPr>
              <a:t>The </a:t>
            </a:r>
            <a:r>
              <a:rPr lang="en-US" sz="1600">
                <a:solidFill>
                  <a:srgbClr val="E2E6E9"/>
                </a:solidFill>
                <a:latin typeface="Merriweather" pitchFamily="34" charset="0"/>
                <a:ea typeface="Merriweather" pitchFamily="34" charset="-122"/>
                <a:cs typeface="Merriweather" pitchFamily="34" charset="-120"/>
              </a:rPr>
              <a:t>key independent </a:t>
            </a:r>
            <a:r>
              <a:rPr lang="en-US" sz="1600" dirty="0">
                <a:solidFill>
                  <a:srgbClr val="E2E6E9"/>
                </a:solidFill>
                <a:latin typeface="Merriweather" pitchFamily="34" charset="0"/>
                <a:ea typeface="Merriweather" pitchFamily="34" charset="-122"/>
                <a:cs typeface="Merriweather" pitchFamily="34" charset="-120"/>
              </a:rPr>
              <a:t>variables (DV's) include Primary Type, Domestic, Community Area, Year, and Location Description.</a:t>
            </a:r>
            <a:endParaRPr lang="en-US" sz="1600" dirty="0"/>
          </a:p>
        </p:txBody>
      </p:sp>
      <p:sp>
        <p:nvSpPr>
          <p:cNvPr id="24" name="Shape 22"/>
          <p:cNvSpPr/>
          <p:nvPr/>
        </p:nvSpPr>
        <p:spPr>
          <a:xfrm>
            <a:off x="6375202" y="6248400"/>
            <a:ext cx="728663" cy="22860"/>
          </a:xfrm>
          <a:prstGeom prst="roundRect">
            <a:avLst>
              <a:gd name="adj" fmla="val 382549"/>
            </a:avLst>
          </a:prstGeom>
          <a:solidFill>
            <a:srgbClr val="194A99"/>
          </a:solidFill>
          <a:ln/>
        </p:spPr>
        <p:txBody>
          <a:bodyPr/>
          <a:lstStyle/>
          <a:p>
            <a:endParaRPr lang="en-US"/>
          </a:p>
        </p:txBody>
      </p:sp>
      <p:sp>
        <p:nvSpPr>
          <p:cNvPr id="25" name="Shape 23"/>
          <p:cNvSpPr/>
          <p:nvPr/>
        </p:nvSpPr>
        <p:spPr>
          <a:xfrm>
            <a:off x="7081004" y="6025634"/>
            <a:ext cx="468392" cy="468392"/>
          </a:xfrm>
          <a:prstGeom prst="roundRect">
            <a:avLst>
              <a:gd name="adj" fmla="val 18670"/>
            </a:avLst>
          </a:prstGeom>
          <a:solidFill>
            <a:srgbClr val="003180"/>
          </a:solidFill>
          <a:ln w="7620">
            <a:solidFill>
              <a:srgbClr val="194A99"/>
            </a:solidFill>
            <a:prstDash val="solid"/>
          </a:ln>
        </p:spPr>
        <p:txBody>
          <a:bodyPr/>
          <a:lstStyle/>
          <a:p>
            <a:endParaRPr lang="en-US"/>
          </a:p>
        </p:txBody>
      </p:sp>
      <p:sp>
        <p:nvSpPr>
          <p:cNvPr id="26" name="Text 24"/>
          <p:cNvSpPr/>
          <p:nvPr/>
        </p:nvSpPr>
        <p:spPr>
          <a:xfrm>
            <a:off x="7222450" y="6103620"/>
            <a:ext cx="185499" cy="312301"/>
          </a:xfrm>
          <a:prstGeom prst="rect">
            <a:avLst/>
          </a:prstGeom>
          <a:noFill/>
          <a:ln/>
        </p:spPr>
        <p:txBody>
          <a:bodyPr wrap="none" lIns="0" tIns="0" rIns="0" bIns="0" rtlCol="0" anchor="t"/>
          <a:lstStyle/>
          <a:p>
            <a:pPr marL="0" indent="0" algn="ctr">
              <a:lnSpc>
                <a:spcPts val="2450"/>
              </a:lnSpc>
              <a:buNone/>
            </a:pPr>
            <a:r>
              <a:rPr lang="en-US" sz="2450" dirty="0">
                <a:solidFill>
                  <a:srgbClr val="E2E6E9"/>
                </a:solidFill>
                <a:latin typeface="Merriweather" pitchFamily="34" charset="0"/>
                <a:ea typeface="Merriweather" pitchFamily="34" charset="-122"/>
                <a:cs typeface="Merriweather" pitchFamily="34" charset="-120"/>
              </a:rPr>
              <a:t>5</a:t>
            </a:r>
            <a:endParaRPr lang="en-US" sz="2450" dirty="0"/>
          </a:p>
        </p:txBody>
      </p:sp>
      <p:sp>
        <p:nvSpPr>
          <p:cNvPr id="27" name="Text 25"/>
          <p:cNvSpPr/>
          <p:nvPr/>
        </p:nvSpPr>
        <p:spPr>
          <a:xfrm>
            <a:off x="3567470" y="5999559"/>
            <a:ext cx="2602587" cy="325279"/>
          </a:xfrm>
          <a:prstGeom prst="rect">
            <a:avLst/>
          </a:prstGeom>
          <a:noFill/>
          <a:ln/>
        </p:spPr>
        <p:txBody>
          <a:bodyPr wrap="none" lIns="0" tIns="0" rIns="0" bIns="0" rtlCol="0" anchor="t"/>
          <a:lstStyle/>
          <a:p>
            <a:pPr marL="0" indent="0" algn="r">
              <a:lnSpc>
                <a:spcPts val="2550"/>
              </a:lnSpc>
              <a:buNone/>
            </a:pPr>
            <a:r>
              <a:rPr lang="en-US" sz="2000" dirty="0">
                <a:solidFill>
                  <a:srgbClr val="E2E6E9"/>
                </a:solidFill>
                <a:latin typeface="Merriweather" pitchFamily="34" charset="0"/>
                <a:ea typeface="Merriweather" pitchFamily="34" charset="-122"/>
                <a:cs typeface="Merriweather" pitchFamily="34" charset="-120"/>
              </a:rPr>
              <a:t>Data Size</a:t>
            </a:r>
            <a:endParaRPr lang="en-US" sz="2000" dirty="0"/>
          </a:p>
        </p:txBody>
      </p:sp>
      <p:sp>
        <p:nvSpPr>
          <p:cNvPr id="28" name="Text 26"/>
          <p:cNvSpPr/>
          <p:nvPr/>
        </p:nvSpPr>
        <p:spPr>
          <a:xfrm>
            <a:off x="728663" y="6449735"/>
            <a:ext cx="5441394" cy="999411"/>
          </a:xfrm>
          <a:prstGeom prst="rect">
            <a:avLst/>
          </a:prstGeom>
          <a:noFill/>
          <a:ln/>
        </p:spPr>
        <p:txBody>
          <a:bodyPr wrap="square" lIns="0" tIns="0" rIns="0" bIns="0" rtlCol="0" anchor="t"/>
          <a:lstStyle/>
          <a:p>
            <a:pPr marL="0" indent="0" algn="r">
              <a:lnSpc>
                <a:spcPts val="2600"/>
              </a:lnSpc>
              <a:buNone/>
            </a:pPr>
            <a:r>
              <a:rPr lang="en-US" sz="1600" dirty="0">
                <a:solidFill>
                  <a:srgbClr val="E2E6E9"/>
                </a:solidFill>
                <a:latin typeface="Merriweather" pitchFamily="34" charset="0"/>
                <a:ea typeface="Merriweather" pitchFamily="34" charset="-122"/>
                <a:cs typeface="Merriweather" pitchFamily="34" charset="-120"/>
              </a:rPr>
              <a:t>The Chicago Crime dataset contains </a:t>
            </a:r>
            <a:r>
              <a:rPr lang="en-US" sz="1600" b="1" dirty="0">
                <a:solidFill>
                  <a:srgbClr val="E2E6E9"/>
                </a:solidFill>
                <a:latin typeface="Merriweather" pitchFamily="34" charset="0"/>
                <a:ea typeface="Merriweather" pitchFamily="34" charset="-122"/>
                <a:cs typeface="Merriweather" pitchFamily="34" charset="-120"/>
              </a:rPr>
              <a:t>221,635 rows and 24 columns,</a:t>
            </a:r>
            <a:r>
              <a:rPr lang="en-US" sz="1600" dirty="0">
                <a:solidFill>
                  <a:srgbClr val="E2E6E9"/>
                </a:solidFill>
                <a:latin typeface="Merriweather" pitchFamily="34" charset="0"/>
                <a:ea typeface="Merriweather" pitchFamily="34" charset="-122"/>
                <a:cs typeface="Merriweather" pitchFamily="34" charset="-120"/>
              </a:rPr>
              <a:t> providing a substantial amount of information for analysis.</a:t>
            </a:r>
            <a:endParaRPr lang="en-US" sz="1600" dirty="0"/>
          </a:p>
        </p:txBody>
      </p:sp>
      <p:pic>
        <p:nvPicPr>
          <p:cNvPr id="29" name="Picture 28"/>
          <p:cNvPicPr>
            <a:picLocks noChangeAspect="1"/>
          </p:cNvPicPr>
          <p:nvPr/>
        </p:nvPicPr>
        <p:blipFill>
          <a:blip r:embed="rId3"/>
          <a:stretch>
            <a:fillRect/>
          </a:stretch>
        </p:blipFill>
        <p:spPr>
          <a:xfrm>
            <a:off x="11693236" y="7717036"/>
            <a:ext cx="2819400" cy="4191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957"/>
          </a:xfrm>
          <a:prstGeom prst="rect">
            <a:avLst/>
          </a:prstGeom>
        </p:spPr>
      </p:pic>
      <p:sp>
        <p:nvSpPr>
          <p:cNvPr id="3" name="Text 0"/>
          <p:cNvSpPr/>
          <p:nvPr/>
        </p:nvSpPr>
        <p:spPr>
          <a:xfrm>
            <a:off x="6051947" y="444341"/>
            <a:ext cx="4040148" cy="504944"/>
          </a:xfrm>
          <a:prstGeom prst="rect">
            <a:avLst/>
          </a:prstGeom>
          <a:noFill/>
          <a:ln/>
        </p:spPr>
        <p:txBody>
          <a:bodyPr wrap="none" lIns="0" tIns="0" rIns="0" bIns="0" rtlCol="0" anchor="t"/>
          <a:lstStyle/>
          <a:p>
            <a:pPr marL="0" indent="0">
              <a:lnSpc>
                <a:spcPts val="3950"/>
              </a:lnSpc>
              <a:buNone/>
            </a:pPr>
            <a:r>
              <a:rPr lang="en-US" sz="3150" dirty="0">
                <a:solidFill>
                  <a:srgbClr val="F5F0F0"/>
                </a:solidFill>
                <a:latin typeface="Merriweather" pitchFamily="34" charset="0"/>
                <a:ea typeface="Merriweather" pitchFamily="34" charset="-122"/>
                <a:cs typeface="Merriweather" pitchFamily="34" charset="-120"/>
              </a:rPr>
              <a:t>Data Preparation Process</a:t>
            </a:r>
            <a:endParaRPr lang="en-US" sz="3150" dirty="0"/>
          </a:p>
        </p:txBody>
      </p:sp>
      <p:sp>
        <p:nvSpPr>
          <p:cNvPr id="4" name="Shape 1"/>
          <p:cNvSpPr/>
          <p:nvPr/>
        </p:nvSpPr>
        <p:spPr>
          <a:xfrm>
            <a:off x="6282809" y="1191577"/>
            <a:ext cx="22860" cy="6594038"/>
          </a:xfrm>
          <a:prstGeom prst="roundRect">
            <a:avLst>
              <a:gd name="adj" fmla="val 296914"/>
            </a:avLst>
          </a:prstGeom>
          <a:solidFill>
            <a:srgbClr val="194A99"/>
          </a:solidFill>
          <a:ln/>
        </p:spPr>
        <p:txBody>
          <a:bodyPr/>
          <a:lstStyle/>
          <a:p>
            <a:endParaRPr lang="en-US"/>
          </a:p>
        </p:txBody>
      </p:sp>
      <p:sp>
        <p:nvSpPr>
          <p:cNvPr id="5" name="Shape 2"/>
          <p:cNvSpPr/>
          <p:nvPr/>
        </p:nvSpPr>
        <p:spPr>
          <a:xfrm>
            <a:off x="6453128" y="1543526"/>
            <a:ext cx="565547" cy="22860"/>
          </a:xfrm>
          <a:prstGeom prst="roundRect">
            <a:avLst>
              <a:gd name="adj" fmla="val 296914"/>
            </a:avLst>
          </a:prstGeom>
          <a:solidFill>
            <a:srgbClr val="194A99"/>
          </a:solidFill>
          <a:ln/>
        </p:spPr>
        <p:txBody>
          <a:bodyPr/>
          <a:lstStyle/>
          <a:p>
            <a:endParaRPr lang="en-US"/>
          </a:p>
        </p:txBody>
      </p:sp>
      <p:sp>
        <p:nvSpPr>
          <p:cNvPr id="6" name="Shape 3"/>
          <p:cNvSpPr/>
          <p:nvPr/>
        </p:nvSpPr>
        <p:spPr>
          <a:xfrm>
            <a:off x="6112490" y="1373267"/>
            <a:ext cx="363498" cy="363498"/>
          </a:xfrm>
          <a:prstGeom prst="roundRect">
            <a:avLst>
              <a:gd name="adj" fmla="val 18673"/>
            </a:avLst>
          </a:prstGeom>
          <a:solidFill>
            <a:srgbClr val="003180"/>
          </a:solidFill>
          <a:ln w="7620">
            <a:solidFill>
              <a:srgbClr val="194A99"/>
            </a:solidFill>
            <a:prstDash val="solid"/>
          </a:ln>
        </p:spPr>
        <p:txBody>
          <a:bodyPr/>
          <a:lstStyle/>
          <a:p>
            <a:endParaRPr lang="en-US"/>
          </a:p>
        </p:txBody>
      </p:sp>
      <p:sp>
        <p:nvSpPr>
          <p:cNvPr id="7" name="Text 4"/>
          <p:cNvSpPr/>
          <p:nvPr/>
        </p:nvSpPr>
        <p:spPr>
          <a:xfrm>
            <a:off x="6240840" y="1433751"/>
            <a:ext cx="106680" cy="242411"/>
          </a:xfrm>
          <a:prstGeom prst="rect">
            <a:avLst/>
          </a:prstGeom>
          <a:noFill/>
          <a:ln/>
        </p:spPr>
        <p:txBody>
          <a:bodyPr wrap="none" lIns="0" tIns="0" rIns="0" bIns="0" rtlCol="0" anchor="t"/>
          <a:lstStyle/>
          <a:p>
            <a:pPr marL="0" indent="0" algn="ctr">
              <a:lnSpc>
                <a:spcPts val="1900"/>
              </a:lnSpc>
              <a:buNone/>
            </a:pPr>
            <a:r>
              <a:rPr lang="en-US" sz="1900" dirty="0">
                <a:solidFill>
                  <a:srgbClr val="E2E6E9"/>
                </a:solidFill>
                <a:latin typeface="Merriweather" pitchFamily="34" charset="0"/>
                <a:ea typeface="Merriweather" pitchFamily="34" charset="-122"/>
                <a:cs typeface="Merriweather" pitchFamily="34" charset="-120"/>
              </a:rPr>
              <a:t>1</a:t>
            </a:r>
            <a:endParaRPr lang="en-US" sz="1900" dirty="0"/>
          </a:p>
        </p:txBody>
      </p:sp>
      <p:sp>
        <p:nvSpPr>
          <p:cNvPr id="8" name="Text 5"/>
          <p:cNvSpPr/>
          <p:nvPr/>
        </p:nvSpPr>
        <p:spPr>
          <a:xfrm>
            <a:off x="7183041" y="1353145"/>
            <a:ext cx="2585799" cy="252532"/>
          </a:xfrm>
          <a:prstGeom prst="rect">
            <a:avLst/>
          </a:prstGeom>
          <a:noFill/>
          <a:ln/>
        </p:spPr>
        <p:txBody>
          <a:bodyPr wrap="none" lIns="0" tIns="0" rIns="0" bIns="0" rtlCol="0" anchor="t"/>
          <a:lstStyle/>
          <a:p>
            <a:pPr marL="0" indent="0" algn="l">
              <a:lnSpc>
                <a:spcPts val="1950"/>
              </a:lnSpc>
              <a:buNone/>
            </a:pPr>
            <a:r>
              <a:rPr lang="en-US" sz="1550" dirty="0">
                <a:solidFill>
                  <a:srgbClr val="E2E6E9"/>
                </a:solidFill>
                <a:latin typeface="Merriweather" pitchFamily="34" charset="0"/>
                <a:ea typeface="Merriweather" pitchFamily="34" charset="-122"/>
                <a:cs typeface="Merriweather" pitchFamily="34" charset="-120"/>
              </a:rPr>
              <a:t>Exploratory Data Analysis</a:t>
            </a:r>
            <a:endParaRPr lang="en-US" sz="1550" dirty="0"/>
          </a:p>
        </p:txBody>
      </p:sp>
      <p:sp>
        <p:nvSpPr>
          <p:cNvPr id="9" name="Text 6"/>
          <p:cNvSpPr/>
          <p:nvPr/>
        </p:nvSpPr>
        <p:spPr>
          <a:xfrm>
            <a:off x="7183041" y="1702594"/>
            <a:ext cx="6881812" cy="516969"/>
          </a:xfrm>
          <a:prstGeom prst="rect">
            <a:avLst/>
          </a:prstGeom>
          <a:noFill/>
          <a:ln/>
        </p:spPr>
        <p:txBody>
          <a:bodyPr wrap="squar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Analyze the dataset to understand its characteristics, identify patterns, and uncover potential issues.</a:t>
            </a:r>
            <a:endParaRPr lang="en-US" sz="1250" dirty="0"/>
          </a:p>
        </p:txBody>
      </p:sp>
      <p:sp>
        <p:nvSpPr>
          <p:cNvPr id="10" name="Shape 7"/>
          <p:cNvSpPr/>
          <p:nvPr/>
        </p:nvSpPr>
        <p:spPr>
          <a:xfrm>
            <a:off x="6453128" y="2894648"/>
            <a:ext cx="565547" cy="22860"/>
          </a:xfrm>
          <a:prstGeom prst="roundRect">
            <a:avLst>
              <a:gd name="adj" fmla="val 296914"/>
            </a:avLst>
          </a:prstGeom>
          <a:solidFill>
            <a:srgbClr val="194A99"/>
          </a:solidFill>
          <a:ln/>
        </p:spPr>
        <p:txBody>
          <a:bodyPr/>
          <a:lstStyle/>
          <a:p>
            <a:endParaRPr lang="en-US"/>
          </a:p>
        </p:txBody>
      </p:sp>
      <p:sp>
        <p:nvSpPr>
          <p:cNvPr id="11" name="Shape 8"/>
          <p:cNvSpPr/>
          <p:nvPr/>
        </p:nvSpPr>
        <p:spPr>
          <a:xfrm>
            <a:off x="6112490" y="2724388"/>
            <a:ext cx="363498" cy="363498"/>
          </a:xfrm>
          <a:prstGeom prst="roundRect">
            <a:avLst>
              <a:gd name="adj" fmla="val 18673"/>
            </a:avLst>
          </a:prstGeom>
          <a:solidFill>
            <a:srgbClr val="003180"/>
          </a:solidFill>
          <a:ln w="7620">
            <a:solidFill>
              <a:srgbClr val="194A99"/>
            </a:solidFill>
            <a:prstDash val="solid"/>
          </a:ln>
        </p:spPr>
        <p:txBody>
          <a:bodyPr/>
          <a:lstStyle/>
          <a:p>
            <a:endParaRPr lang="en-US"/>
          </a:p>
        </p:txBody>
      </p:sp>
      <p:sp>
        <p:nvSpPr>
          <p:cNvPr id="12" name="Text 9"/>
          <p:cNvSpPr/>
          <p:nvPr/>
        </p:nvSpPr>
        <p:spPr>
          <a:xfrm>
            <a:off x="6221790" y="2784872"/>
            <a:ext cx="144899" cy="242411"/>
          </a:xfrm>
          <a:prstGeom prst="rect">
            <a:avLst/>
          </a:prstGeom>
          <a:noFill/>
          <a:ln/>
        </p:spPr>
        <p:txBody>
          <a:bodyPr wrap="none" lIns="0" tIns="0" rIns="0" bIns="0" rtlCol="0" anchor="t"/>
          <a:lstStyle/>
          <a:p>
            <a:pPr marL="0" indent="0" algn="ctr">
              <a:lnSpc>
                <a:spcPts val="1900"/>
              </a:lnSpc>
              <a:buNone/>
            </a:pPr>
            <a:r>
              <a:rPr lang="en-US" sz="1900" dirty="0">
                <a:solidFill>
                  <a:srgbClr val="E2E6E9"/>
                </a:solidFill>
                <a:latin typeface="Merriweather" pitchFamily="34" charset="0"/>
                <a:ea typeface="Merriweather" pitchFamily="34" charset="-122"/>
                <a:cs typeface="Merriweather" pitchFamily="34" charset="-120"/>
              </a:rPr>
              <a:t>2</a:t>
            </a:r>
            <a:endParaRPr lang="en-US" sz="1900" dirty="0"/>
          </a:p>
        </p:txBody>
      </p:sp>
      <p:sp>
        <p:nvSpPr>
          <p:cNvPr id="13" name="Text 10"/>
          <p:cNvSpPr/>
          <p:nvPr/>
        </p:nvSpPr>
        <p:spPr>
          <a:xfrm>
            <a:off x="7183041" y="2704267"/>
            <a:ext cx="2589371" cy="252532"/>
          </a:xfrm>
          <a:prstGeom prst="rect">
            <a:avLst/>
          </a:prstGeom>
          <a:noFill/>
          <a:ln/>
        </p:spPr>
        <p:txBody>
          <a:bodyPr wrap="none" lIns="0" tIns="0" rIns="0" bIns="0" rtlCol="0" anchor="t"/>
          <a:lstStyle/>
          <a:p>
            <a:pPr marL="0" indent="0" algn="l">
              <a:lnSpc>
                <a:spcPts val="1950"/>
              </a:lnSpc>
              <a:buNone/>
            </a:pPr>
            <a:r>
              <a:rPr lang="en-US" sz="1550" dirty="0">
                <a:solidFill>
                  <a:srgbClr val="E2E6E9"/>
                </a:solidFill>
                <a:latin typeface="Merriweather" pitchFamily="34" charset="0"/>
                <a:ea typeface="Merriweather" pitchFamily="34" charset="-122"/>
                <a:cs typeface="Merriweather" pitchFamily="34" charset="-120"/>
              </a:rPr>
              <a:t>Class Imbalance Handling</a:t>
            </a:r>
            <a:endParaRPr lang="en-US" sz="1550" dirty="0"/>
          </a:p>
        </p:txBody>
      </p:sp>
      <p:sp>
        <p:nvSpPr>
          <p:cNvPr id="14" name="Text 11"/>
          <p:cNvSpPr/>
          <p:nvPr/>
        </p:nvSpPr>
        <p:spPr>
          <a:xfrm>
            <a:off x="7183041" y="3053715"/>
            <a:ext cx="6881812" cy="516969"/>
          </a:xfrm>
          <a:prstGeom prst="rect">
            <a:avLst/>
          </a:prstGeom>
          <a:noFill/>
          <a:ln/>
        </p:spPr>
        <p:txBody>
          <a:bodyPr wrap="squar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Use oversampling techniques to balance the classes and improve the model's ability to predict the minority class outcomes..</a:t>
            </a:r>
            <a:endParaRPr lang="en-US" sz="1250" dirty="0"/>
          </a:p>
        </p:txBody>
      </p:sp>
      <p:sp>
        <p:nvSpPr>
          <p:cNvPr id="15" name="Shape 12"/>
          <p:cNvSpPr/>
          <p:nvPr/>
        </p:nvSpPr>
        <p:spPr>
          <a:xfrm>
            <a:off x="6453128" y="4245769"/>
            <a:ext cx="565547" cy="22860"/>
          </a:xfrm>
          <a:prstGeom prst="roundRect">
            <a:avLst>
              <a:gd name="adj" fmla="val 296914"/>
            </a:avLst>
          </a:prstGeom>
          <a:solidFill>
            <a:srgbClr val="194A99"/>
          </a:solidFill>
          <a:ln/>
        </p:spPr>
        <p:txBody>
          <a:bodyPr/>
          <a:lstStyle/>
          <a:p>
            <a:endParaRPr lang="en-US"/>
          </a:p>
        </p:txBody>
      </p:sp>
      <p:sp>
        <p:nvSpPr>
          <p:cNvPr id="16" name="Shape 13"/>
          <p:cNvSpPr/>
          <p:nvPr/>
        </p:nvSpPr>
        <p:spPr>
          <a:xfrm>
            <a:off x="6112490" y="4075509"/>
            <a:ext cx="363498" cy="363498"/>
          </a:xfrm>
          <a:prstGeom prst="roundRect">
            <a:avLst>
              <a:gd name="adj" fmla="val 18673"/>
            </a:avLst>
          </a:prstGeom>
          <a:solidFill>
            <a:srgbClr val="003180"/>
          </a:solidFill>
          <a:ln w="7620">
            <a:solidFill>
              <a:srgbClr val="194A99"/>
            </a:solidFill>
            <a:prstDash val="solid"/>
          </a:ln>
        </p:spPr>
        <p:txBody>
          <a:bodyPr/>
          <a:lstStyle/>
          <a:p>
            <a:endParaRPr lang="en-US"/>
          </a:p>
        </p:txBody>
      </p:sp>
      <p:sp>
        <p:nvSpPr>
          <p:cNvPr id="17" name="Text 14"/>
          <p:cNvSpPr/>
          <p:nvPr/>
        </p:nvSpPr>
        <p:spPr>
          <a:xfrm>
            <a:off x="6226314" y="4135993"/>
            <a:ext cx="135731" cy="242411"/>
          </a:xfrm>
          <a:prstGeom prst="rect">
            <a:avLst/>
          </a:prstGeom>
          <a:noFill/>
          <a:ln/>
        </p:spPr>
        <p:txBody>
          <a:bodyPr wrap="none" lIns="0" tIns="0" rIns="0" bIns="0" rtlCol="0" anchor="t"/>
          <a:lstStyle/>
          <a:p>
            <a:pPr marL="0" indent="0" algn="ctr">
              <a:lnSpc>
                <a:spcPts val="1900"/>
              </a:lnSpc>
              <a:buNone/>
            </a:pPr>
            <a:r>
              <a:rPr lang="en-US" sz="1900" dirty="0">
                <a:solidFill>
                  <a:srgbClr val="E2E6E9"/>
                </a:solidFill>
                <a:latin typeface="Merriweather" pitchFamily="34" charset="0"/>
                <a:ea typeface="Merriweather" pitchFamily="34" charset="-122"/>
                <a:cs typeface="Merriweather" pitchFamily="34" charset="-120"/>
              </a:rPr>
              <a:t>3</a:t>
            </a:r>
            <a:endParaRPr lang="en-US" sz="1900" dirty="0"/>
          </a:p>
        </p:txBody>
      </p:sp>
      <p:sp>
        <p:nvSpPr>
          <p:cNvPr id="18" name="Text 15"/>
          <p:cNvSpPr/>
          <p:nvPr/>
        </p:nvSpPr>
        <p:spPr>
          <a:xfrm>
            <a:off x="7183041" y="4055388"/>
            <a:ext cx="2020014" cy="252532"/>
          </a:xfrm>
          <a:prstGeom prst="rect">
            <a:avLst/>
          </a:prstGeom>
          <a:noFill/>
          <a:ln/>
        </p:spPr>
        <p:txBody>
          <a:bodyPr wrap="none" lIns="0" tIns="0" rIns="0" bIns="0" rtlCol="0" anchor="t"/>
          <a:lstStyle/>
          <a:p>
            <a:pPr marL="0" indent="0" algn="l">
              <a:lnSpc>
                <a:spcPts val="1950"/>
              </a:lnSpc>
              <a:buNone/>
            </a:pPr>
            <a:r>
              <a:rPr lang="en-US" sz="1550" dirty="0">
                <a:solidFill>
                  <a:srgbClr val="E2E6E9"/>
                </a:solidFill>
                <a:latin typeface="Merriweather" pitchFamily="34" charset="0"/>
                <a:ea typeface="Merriweather" pitchFamily="34" charset="-122"/>
                <a:cs typeface="Merriweather" pitchFamily="34" charset="-120"/>
              </a:rPr>
              <a:t>One-Hot Encoding</a:t>
            </a:r>
            <a:endParaRPr lang="en-US" sz="1550" dirty="0"/>
          </a:p>
        </p:txBody>
      </p:sp>
      <p:sp>
        <p:nvSpPr>
          <p:cNvPr id="19" name="Text 16"/>
          <p:cNvSpPr/>
          <p:nvPr/>
        </p:nvSpPr>
        <p:spPr>
          <a:xfrm>
            <a:off x="7183041" y="4404836"/>
            <a:ext cx="6881812" cy="516969"/>
          </a:xfrm>
          <a:prstGeom prst="rect">
            <a:avLst/>
          </a:prstGeom>
          <a:noFill/>
          <a:ln/>
        </p:spPr>
        <p:txBody>
          <a:bodyPr wrap="squar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Convert categorical features into a numerical format using one-hot encoding to prepare the data for modeling.</a:t>
            </a:r>
            <a:endParaRPr lang="en-US" sz="1250" dirty="0"/>
          </a:p>
        </p:txBody>
      </p:sp>
      <p:sp>
        <p:nvSpPr>
          <p:cNvPr id="20" name="Shape 17"/>
          <p:cNvSpPr/>
          <p:nvPr/>
        </p:nvSpPr>
        <p:spPr>
          <a:xfrm>
            <a:off x="6453128" y="5596890"/>
            <a:ext cx="565547" cy="22860"/>
          </a:xfrm>
          <a:prstGeom prst="roundRect">
            <a:avLst>
              <a:gd name="adj" fmla="val 296914"/>
            </a:avLst>
          </a:prstGeom>
          <a:solidFill>
            <a:srgbClr val="194A99"/>
          </a:solidFill>
          <a:ln/>
        </p:spPr>
        <p:txBody>
          <a:bodyPr/>
          <a:lstStyle/>
          <a:p>
            <a:endParaRPr lang="en-US"/>
          </a:p>
        </p:txBody>
      </p:sp>
      <p:sp>
        <p:nvSpPr>
          <p:cNvPr id="21" name="Shape 18"/>
          <p:cNvSpPr/>
          <p:nvPr/>
        </p:nvSpPr>
        <p:spPr>
          <a:xfrm>
            <a:off x="6112490" y="5426631"/>
            <a:ext cx="363498" cy="363498"/>
          </a:xfrm>
          <a:prstGeom prst="roundRect">
            <a:avLst>
              <a:gd name="adj" fmla="val 18673"/>
            </a:avLst>
          </a:prstGeom>
          <a:solidFill>
            <a:srgbClr val="003180"/>
          </a:solidFill>
          <a:ln w="7620">
            <a:solidFill>
              <a:srgbClr val="194A99"/>
            </a:solidFill>
            <a:prstDash val="solid"/>
          </a:ln>
        </p:spPr>
        <p:txBody>
          <a:bodyPr/>
          <a:lstStyle/>
          <a:p>
            <a:endParaRPr lang="en-US"/>
          </a:p>
        </p:txBody>
      </p:sp>
      <p:sp>
        <p:nvSpPr>
          <p:cNvPr id="22" name="Text 19"/>
          <p:cNvSpPr/>
          <p:nvPr/>
        </p:nvSpPr>
        <p:spPr>
          <a:xfrm>
            <a:off x="6216194" y="5487114"/>
            <a:ext cx="156091" cy="242411"/>
          </a:xfrm>
          <a:prstGeom prst="rect">
            <a:avLst/>
          </a:prstGeom>
          <a:noFill/>
          <a:ln/>
        </p:spPr>
        <p:txBody>
          <a:bodyPr wrap="none" lIns="0" tIns="0" rIns="0" bIns="0" rtlCol="0" anchor="t"/>
          <a:lstStyle/>
          <a:p>
            <a:pPr marL="0" indent="0" algn="ctr">
              <a:lnSpc>
                <a:spcPts val="1900"/>
              </a:lnSpc>
              <a:buNone/>
            </a:pPr>
            <a:r>
              <a:rPr lang="en-US" sz="1900" dirty="0">
                <a:solidFill>
                  <a:srgbClr val="E2E6E9"/>
                </a:solidFill>
                <a:latin typeface="Merriweather" pitchFamily="34" charset="0"/>
                <a:ea typeface="Merriweather" pitchFamily="34" charset="-122"/>
                <a:cs typeface="Merriweather" pitchFamily="34" charset="-120"/>
              </a:rPr>
              <a:t>4</a:t>
            </a:r>
            <a:endParaRPr lang="en-US" sz="1900" dirty="0"/>
          </a:p>
        </p:txBody>
      </p:sp>
      <p:sp>
        <p:nvSpPr>
          <p:cNvPr id="23" name="Text 20"/>
          <p:cNvSpPr/>
          <p:nvPr/>
        </p:nvSpPr>
        <p:spPr>
          <a:xfrm>
            <a:off x="7183041" y="5406509"/>
            <a:ext cx="2020014" cy="252532"/>
          </a:xfrm>
          <a:prstGeom prst="rect">
            <a:avLst/>
          </a:prstGeom>
          <a:noFill/>
          <a:ln/>
        </p:spPr>
        <p:txBody>
          <a:bodyPr wrap="none" lIns="0" tIns="0" rIns="0" bIns="0" rtlCol="0" anchor="t"/>
          <a:lstStyle/>
          <a:p>
            <a:pPr marL="0" indent="0" algn="l">
              <a:lnSpc>
                <a:spcPts val="1950"/>
              </a:lnSpc>
              <a:buNone/>
            </a:pPr>
            <a:r>
              <a:rPr lang="en-US" sz="1550" dirty="0">
                <a:solidFill>
                  <a:srgbClr val="E2E6E9"/>
                </a:solidFill>
                <a:latin typeface="Merriweather" pitchFamily="34" charset="0"/>
                <a:ea typeface="Merriweather" pitchFamily="34" charset="-122"/>
                <a:cs typeface="Merriweather" pitchFamily="34" charset="-120"/>
              </a:rPr>
              <a:t>Standardization</a:t>
            </a:r>
            <a:endParaRPr lang="en-US" sz="1550" dirty="0"/>
          </a:p>
        </p:txBody>
      </p:sp>
      <p:sp>
        <p:nvSpPr>
          <p:cNvPr id="24" name="Text 21"/>
          <p:cNvSpPr/>
          <p:nvPr/>
        </p:nvSpPr>
        <p:spPr>
          <a:xfrm>
            <a:off x="7183041" y="5755958"/>
            <a:ext cx="6881812" cy="516969"/>
          </a:xfrm>
          <a:prstGeom prst="rect">
            <a:avLst/>
          </a:prstGeom>
          <a:noFill/>
          <a:ln/>
        </p:spPr>
        <p:txBody>
          <a:bodyPr wrap="squar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Standardize the features to ensure they are on a similar scale, which can improve the model's performance.</a:t>
            </a:r>
            <a:endParaRPr lang="en-US" sz="1250" dirty="0"/>
          </a:p>
        </p:txBody>
      </p:sp>
      <p:sp>
        <p:nvSpPr>
          <p:cNvPr id="25" name="Shape 22"/>
          <p:cNvSpPr/>
          <p:nvPr/>
        </p:nvSpPr>
        <p:spPr>
          <a:xfrm>
            <a:off x="6453128" y="6948011"/>
            <a:ext cx="565547" cy="22860"/>
          </a:xfrm>
          <a:prstGeom prst="roundRect">
            <a:avLst>
              <a:gd name="adj" fmla="val 296914"/>
            </a:avLst>
          </a:prstGeom>
          <a:solidFill>
            <a:srgbClr val="194A99"/>
          </a:solidFill>
          <a:ln/>
        </p:spPr>
        <p:txBody>
          <a:bodyPr/>
          <a:lstStyle/>
          <a:p>
            <a:endParaRPr lang="en-US"/>
          </a:p>
        </p:txBody>
      </p:sp>
      <p:sp>
        <p:nvSpPr>
          <p:cNvPr id="26" name="Shape 23"/>
          <p:cNvSpPr/>
          <p:nvPr/>
        </p:nvSpPr>
        <p:spPr>
          <a:xfrm>
            <a:off x="6112490" y="6777752"/>
            <a:ext cx="363498" cy="363498"/>
          </a:xfrm>
          <a:prstGeom prst="roundRect">
            <a:avLst>
              <a:gd name="adj" fmla="val 18673"/>
            </a:avLst>
          </a:prstGeom>
          <a:solidFill>
            <a:srgbClr val="003180"/>
          </a:solidFill>
          <a:ln w="7620">
            <a:solidFill>
              <a:srgbClr val="194A99"/>
            </a:solidFill>
            <a:prstDash val="solid"/>
          </a:ln>
        </p:spPr>
        <p:txBody>
          <a:bodyPr/>
          <a:lstStyle/>
          <a:p>
            <a:endParaRPr lang="en-US"/>
          </a:p>
        </p:txBody>
      </p:sp>
      <p:sp>
        <p:nvSpPr>
          <p:cNvPr id="27" name="Text 24"/>
          <p:cNvSpPr/>
          <p:nvPr/>
        </p:nvSpPr>
        <p:spPr>
          <a:xfrm>
            <a:off x="6222266" y="6838236"/>
            <a:ext cx="143947" cy="242411"/>
          </a:xfrm>
          <a:prstGeom prst="rect">
            <a:avLst/>
          </a:prstGeom>
          <a:noFill/>
          <a:ln/>
        </p:spPr>
        <p:txBody>
          <a:bodyPr wrap="none" lIns="0" tIns="0" rIns="0" bIns="0" rtlCol="0" anchor="t"/>
          <a:lstStyle/>
          <a:p>
            <a:pPr marL="0" indent="0" algn="ctr">
              <a:lnSpc>
                <a:spcPts val="1900"/>
              </a:lnSpc>
              <a:buNone/>
            </a:pPr>
            <a:r>
              <a:rPr lang="en-US" sz="1900" dirty="0">
                <a:solidFill>
                  <a:srgbClr val="E2E6E9"/>
                </a:solidFill>
                <a:latin typeface="Merriweather" pitchFamily="34" charset="0"/>
                <a:ea typeface="Merriweather" pitchFamily="34" charset="-122"/>
                <a:cs typeface="Merriweather" pitchFamily="34" charset="-120"/>
              </a:rPr>
              <a:t>5</a:t>
            </a:r>
            <a:endParaRPr lang="en-US" sz="1900" dirty="0"/>
          </a:p>
        </p:txBody>
      </p:sp>
      <p:sp>
        <p:nvSpPr>
          <p:cNvPr id="28" name="Text 25"/>
          <p:cNvSpPr/>
          <p:nvPr/>
        </p:nvSpPr>
        <p:spPr>
          <a:xfrm>
            <a:off x="7183041" y="6757630"/>
            <a:ext cx="2020014" cy="252532"/>
          </a:xfrm>
          <a:prstGeom prst="rect">
            <a:avLst/>
          </a:prstGeom>
          <a:noFill/>
          <a:ln/>
        </p:spPr>
        <p:txBody>
          <a:bodyPr wrap="none" lIns="0" tIns="0" rIns="0" bIns="0" rtlCol="0" anchor="t"/>
          <a:lstStyle/>
          <a:p>
            <a:pPr marL="0" indent="0" algn="l">
              <a:lnSpc>
                <a:spcPts val="1950"/>
              </a:lnSpc>
              <a:buNone/>
            </a:pPr>
            <a:r>
              <a:rPr lang="en-US" sz="1550" dirty="0">
                <a:solidFill>
                  <a:srgbClr val="E2E6E9"/>
                </a:solidFill>
                <a:latin typeface="Merriweather" pitchFamily="34" charset="0"/>
                <a:ea typeface="Merriweather" pitchFamily="34" charset="-122"/>
                <a:cs typeface="Merriweather" pitchFamily="34" charset="-120"/>
              </a:rPr>
              <a:t>Train-Test Split</a:t>
            </a:r>
            <a:endParaRPr lang="en-US" sz="1550" dirty="0"/>
          </a:p>
        </p:txBody>
      </p:sp>
      <p:sp>
        <p:nvSpPr>
          <p:cNvPr id="29" name="Text 26"/>
          <p:cNvSpPr/>
          <p:nvPr/>
        </p:nvSpPr>
        <p:spPr>
          <a:xfrm>
            <a:off x="7183041" y="7107079"/>
            <a:ext cx="6881812" cy="516969"/>
          </a:xfrm>
          <a:prstGeom prst="rect">
            <a:avLst/>
          </a:prstGeom>
          <a:noFill/>
          <a:ln/>
        </p:spPr>
        <p:txBody>
          <a:bodyPr wrap="squar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Divide the dataset into training and testing sets to evaluate the model's performance on unseen data.</a:t>
            </a:r>
            <a:endParaRPr lang="en-US" sz="1250" dirty="0"/>
          </a:p>
        </p:txBody>
      </p:sp>
      <p:pic>
        <p:nvPicPr>
          <p:cNvPr id="30" name="Picture 29"/>
          <p:cNvPicPr>
            <a:picLocks noChangeAspect="1"/>
          </p:cNvPicPr>
          <p:nvPr/>
        </p:nvPicPr>
        <p:blipFill>
          <a:blip r:embed="rId4"/>
          <a:stretch>
            <a:fillRect/>
          </a:stretch>
        </p:blipFill>
        <p:spPr>
          <a:xfrm>
            <a:off x="11811000" y="7777497"/>
            <a:ext cx="2819400" cy="4191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888182" cy="8229600"/>
          </a:xfrm>
          <a:prstGeom prst="rect">
            <a:avLst/>
          </a:prstGeom>
        </p:spPr>
      </p:pic>
      <p:sp>
        <p:nvSpPr>
          <p:cNvPr id="3" name="Text 0"/>
          <p:cNvSpPr/>
          <p:nvPr/>
        </p:nvSpPr>
        <p:spPr>
          <a:xfrm>
            <a:off x="7057191" y="549414"/>
            <a:ext cx="6479024" cy="754499"/>
          </a:xfrm>
          <a:prstGeom prst="rect">
            <a:avLst/>
          </a:prstGeom>
          <a:noFill/>
          <a:ln/>
        </p:spPr>
        <p:txBody>
          <a:bodyPr wrap="none" lIns="0" tIns="0" rIns="0" bIns="0" rtlCol="0" anchor="t"/>
          <a:lstStyle/>
          <a:p>
            <a:pPr marL="0" indent="0">
              <a:lnSpc>
                <a:spcPts val="5900"/>
              </a:lnSpc>
              <a:buNone/>
            </a:pPr>
            <a:r>
              <a:rPr lang="en-US" sz="4750" dirty="0">
                <a:solidFill>
                  <a:srgbClr val="F5F0F0"/>
                </a:solidFill>
                <a:latin typeface="Merriweather" pitchFamily="34" charset="0"/>
                <a:ea typeface="Merriweather" pitchFamily="34" charset="-122"/>
                <a:cs typeface="Merriweather" pitchFamily="34" charset="-120"/>
              </a:rPr>
              <a:t>Modeling Approaches</a:t>
            </a:r>
            <a:endParaRPr lang="en-US" sz="4750" dirty="0"/>
          </a:p>
        </p:txBody>
      </p:sp>
      <p:sp>
        <p:nvSpPr>
          <p:cNvPr id="4" name="Shape 1"/>
          <p:cNvSpPr/>
          <p:nvPr/>
        </p:nvSpPr>
        <p:spPr>
          <a:xfrm>
            <a:off x="6331506" y="1545372"/>
            <a:ext cx="3508771" cy="3972697"/>
          </a:xfrm>
          <a:prstGeom prst="roundRect">
            <a:avLst>
              <a:gd name="adj" fmla="val 3039"/>
            </a:avLst>
          </a:prstGeom>
          <a:solidFill>
            <a:srgbClr val="003180"/>
          </a:solidFill>
          <a:ln w="7620">
            <a:solidFill>
              <a:srgbClr val="194A99"/>
            </a:solidFill>
            <a:prstDash val="solid"/>
          </a:ln>
        </p:spPr>
        <p:txBody>
          <a:bodyPr/>
          <a:lstStyle/>
          <a:p>
            <a:endParaRPr lang="en-US"/>
          </a:p>
        </p:txBody>
      </p:sp>
      <p:sp>
        <p:nvSpPr>
          <p:cNvPr id="5" name="Text 2"/>
          <p:cNvSpPr/>
          <p:nvPr/>
        </p:nvSpPr>
        <p:spPr>
          <a:xfrm>
            <a:off x="6580584" y="1666042"/>
            <a:ext cx="3018234" cy="377190"/>
          </a:xfrm>
          <a:prstGeom prst="rect">
            <a:avLst/>
          </a:prstGeom>
          <a:noFill/>
          <a:ln/>
        </p:spPr>
        <p:txBody>
          <a:bodyPr wrap="none" lIns="0" tIns="0" rIns="0" bIns="0" rtlCol="0" anchor="t"/>
          <a:lstStyle/>
          <a:p>
            <a:pPr marL="0" indent="0">
              <a:lnSpc>
                <a:spcPts val="2950"/>
              </a:lnSpc>
              <a:buNone/>
            </a:pPr>
            <a:r>
              <a:rPr lang="en-US" sz="2350" dirty="0">
                <a:solidFill>
                  <a:srgbClr val="E2E6E9"/>
                </a:solidFill>
                <a:latin typeface="Merriweather" pitchFamily="34" charset="0"/>
                <a:ea typeface="Merriweather" pitchFamily="34" charset="-122"/>
                <a:cs typeface="Merriweather" pitchFamily="34" charset="-120"/>
              </a:rPr>
              <a:t>Logistic Regression</a:t>
            </a:r>
            <a:endParaRPr lang="en-US" sz="2350" dirty="0"/>
          </a:p>
        </p:txBody>
      </p:sp>
      <p:sp>
        <p:nvSpPr>
          <p:cNvPr id="6" name="Text 3"/>
          <p:cNvSpPr/>
          <p:nvPr/>
        </p:nvSpPr>
        <p:spPr>
          <a:xfrm>
            <a:off x="6580584" y="2163902"/>
            <a:ext cx="3108008" cy="2317433"/>
          </a:xfrm>
          <a:prstGeom prst="rect">
            <a:avLst/>
          </a:prstGeom>
          <a:noFill/>
          <a:ln/>
        </p:spPr>
        <p:txBody>
          <a:bodyPr wrap="square" lIns="0" tIns="0" rIns="0" bIns="0" rtlCol="0" anchor="t"/>
          <a:lstStyle/>
          <a:p>
            <a:pPr lvl="0">
              <a:buSzPts val="1000"/>
              <a:tabLst>
                <a:tab pos="457200" algn="l"/>
              </a:tabLst>
            </a:pPr>
            <a:r>
              <a:rPr lang="en-IN" sz="1800" kern="0" dirty="0">
                <a:solidFill>
                  <a:schemeClr val="bg1"/>
                </a:solidFill>
                <a:effectLst/>
                <a:latin typeface="Merriweather" pitchFamily="2" charset="77"/>
                <a:ea typeface="Times New Roman" panose="02020603050405020304" pitchFamily="18" charset="0"/>
                <a:cs typeface="Times New Roman" panose="02020603050405020304" pitchFamily="18" charset="0"/>
              </a:rPr>
              <a:t>Logistic Regression is a simple yet effective classification algorithm that is easy to interpret. It helps in understanding the significance of different predictors, such as "Primary Type" and "Domestic," and their impact on the likelihood of an arrest.</a:t>
            </a:r>
            <a:endParaRPr lang="en-IN" sz="1800" kern="100" dirty="0">
              <a:solidFill>
                <a:schemeClr val="bg1"/>
              </a:solidFill>
              <a:effectLst/>
              <a:latin typeface="Merriweather" pitchFamily="2" charset="77"/>
              <a:ea typeface="Aptos" panose="020B0004020202020204" pitchFamily="34" charset="0"/>
              <a:cs typeface="Times New Roman" panose="02020603050405020304" pitchFamily="18" charset="0"/>
            </a:endParaRPr>
          </a:p>
        </p:txBody>
      </p:sp>
      <p:sp>
        <p:nvSpPr>
          <p:cNvPr id="7" name="Shape 4"/>
          <p:cNvSpPr/>
          <p:nvPr/>
        </p:nvSpPr>
        <p:spPr>
          <a:xfrm>
            <a:off x="10276523" y="1536087"/>
            <a:ext cx="3508771" cy="3930668"/>
          </a:xfrm>
          <a:prstGeom prst="roundRect">
            <a:avLst>
              <a:gd name="adj" fmla="val 3039"/>
            </a:avLst>
          </a:prstGeom>
          <a:solidFill>
            <a:srgbClr val="003180"/>
          </a:solidFill>
          <a:ln w="7620">
            <a:solidFill>
              <a:srgbClr val="194A99"/>
            </a:solidFill>
            <a:prstDash val="solid"/>
          </a:ln>
        </p:spPr>
        <p:txBody>
          <a:bodyPr/>
          <a:lstStyle/>
          <a:p>
            <a:endParaRPr lang="en-US"/>
          </a:p>
        </p:txBody>
      </p:sp>
      <p:sp>
        <p:nvSpPr>
          <p:cNvPr id="8" name="Text 5"/>
          <p:cNvSpPr/>
          <p:nvPr/>
        </p:nvSpPr>
        <p:spPr>
          <a:xfrm>
            <a:off x="10517981" y="1689670"/>
            <a:ext cx="3018234" cy="377190"/>
          </a:xfrm>
          <a:prstGeom prst="rect">
            <a:avLst/>
          </a:prstGeom>
          <a:noFill/>
          <a:ln/>
        </p:spPr>
        <p:txBody>
          <a:bodyPr wrap="none" lIns="0" tIns="0" rIns="0" bIns="0" rtlCol="0" anchor="t"/>
          <a:lstStyle/>
          <a:p>
            <a:pPr marL="0" indent="0">
              <a:lnSpc>
                <a:spcPts val="2950"/>
              </a:lnSpc>
              <a:buNone/>
            </a:pPr>
            <a:r>
              <a:rPr lang="en-US" sz="2350" dirty="0">
                <a:solidFill>
                  <a:srgbClr val="E2E6E9"/>
                </a:solidFill>
                <a:latin typeface="Merriweather" pitchFamily="34" charset="0"/>
                <a:ea typeface="Merriweather" pitchFamily="34" charset="-122"/>
                <a:cs typeface="Merriweather" pitchFamily="34" charset="-120"/>
              </a:rPr>
              <a:t>Random Forest</a:t>
            </a:r>
            <a:endParaRPr lang="en-US" sz="2350" dirty="0"/>
          </a:p>
        </p:txBody>
      </p:sp>
      <p:sp>
        <p:nvSpPr>
          <p:cNvPr id="9" name="Text 6"/>
          <p:cNvSpPr/>
          <p:nvPr/>
        </p:nvSpPr>
        <p:spPr>
          <a:xfrm>
            <a:off x="10517980" y="2220443"/>
            <a:ext cx="3018235" cy="2863621"/>
          </a:xfrm>
          <a:prstGeom prst="rect">
            <a:avLst/>
          </a:prstGeom>
          <a:noFill/>
          <a:ln/>
        </p:spPr>
        <p:txBody>
          <a:bodyPr wrap="square" lIns="0" tIns="0" rIns="0" bIns="0" rtlCol="0" anchor="t"/>
          <a:lstStyle/>
          <a:p>
            <a:pPr lvl="0">
              <a:buSzPts val="1000"/>
              <a:tabLst>
                <a:tab pos="457200" algn="l"/>
              </a:tabLst>
            </a:pPr>
            <a:r>
              <a:rPr lang="en-IN" sz="2000" kern="0" dirty="0">
                <a:solidFill>
                  <a:schemeClr val="bg1"/>
                </a:solidFill>
                <a:effectLst/>
                <a:latin typeface="Merriweather" pitchFamily="2" charset="77"/>
                <a:ea typeface="Times New Roman" panose="02020603050405020304" pitchFamily="18" charset="0"/>
                <a:cs typeface="Times New Roman" panose="02020603050405020304" pitchFamily="18" charset="0"/>
              </a:rPr>
              <a:t>Random Forest is a robust ensemble model that effectively manages both numerical and categorical features. It is resistant to noise and overfitting due to its aggregation of multiple decision trees.</a:t>
            </a:r>
            <a:endParaRPr lang="en-IN" sz="2000" kern="100" dirty="0">
              <a:solidFill>
                <a:schemeClr val="bg1"/>
              </a:solidFill>
              <a:effectLst/>
              <a:latin typeface="Merriweather" pitchFamily="2" charset="77"/>
              <a:ea typeface="Aptos" panose="020B0004020202020204" pitchFamily="34" charset="0"/>
              <a:cs typeface="Times New Roman" panose="02020603050405020304" pitchFamily="18" charset="0"/>
            </a:endParaRPr>
          </a:p>
        </p:txBody>
      </p:sp>
      <p:sp>
        <p:nvSpPr>
          <p:cNvPr id="10" name="Shape 7"/>
          <p:cNvSpPr/>
          <p:nvPr/>
        </p:nvSpPr>
        <p:spPr>
          <a:xfrm>
            <a:off x="6329123" y="5587425"/>
            <a:ext cx="7453789" cy="2178844"/>
          </a:xfrm>
          <a:prstGeom prst="roundRect">
            <a:avLst>
              <a:gd name="adj" fmla="val 4655"/>
            </a:avLst>
          </a:prstGeom>
          <a:solidFill>
            <a:srgbClr val="003180"/>
          </a:solidFill>
          <a:ln w="7620">
            <a:solidFill>
              <a:srgbClr val="194A99"/>
            </a:solidFill>
            <a:prstDash val="solid"/>
          </a:ln>
        </p:spPr>
        <p:txBody>
          <a:bodyPr/>
          <a:lstStyle/>
          <a:p>
            <a:endParaRPr lang="en-US"/>
          </a:p>
        </p:txBody>
      </p:sp>
      <p:sp>
        <p:nvSpPr>
          <p:cNvPr id="11" name="Text 8"/>
          <p:cNvSpPr/>
          <p:nvPr/>
        </p:nvSpPr>
        <p:spPr>
          <a:xfrm>
            <a:off x="6822043" y="5903453"/>
            <a:ext cx="3018234" cy="377190"/>
          </a:xfrm>
          <a:prstGeom prst="rect">
            <a:avLst/>
          </a:prstGeom>
          <a:noFill/>
          <a:ln/>
        </p:spPr>
        <p:txBody>
          <a:bodyPr wrap="none" lIns="0" tIns="0" rIns="0" bIns="0" rtlCol="0" anchor="t"/>
          <a:lstStyle/>
          <a:p>
            <a:pPr marL="0" indent="0">
              <a:lnSpc>
                <a:spcPts val="2950"/>
              </a:lnSpc>
              <a:buNone/>
            </a:pPr>
            <a:r>
              <a:rPr lang="en-US" sz="2350" dirty="0">
                <a:solidFill>
                  <a:srgbClr val="E2E6E9"/>
                </a:solidFill>
                <a:latin typeface="Merriweather" pitchFamily="34" charset="0"/>
                <a:ea typeface="Merriweather" pitchFamily="34" charset="-122"/>
                <a:cs typeface="Merriweather" pitchFamily="34" charset="-120"/>
              </a:rPr>
              <a:t>Neural Networks</a:t>
            </a:r>
            <a:endParaRPr lang="en-US" sz="2350" dirty="0"/>
          </a:p>
        </p:txBody>
      </p:sp>
      <p:sp>
        <p:nvSpPr>
          <p:cNvPr id="12" name="Text 9"/>
          <p:cNvSpPr/>
          <p:nvPr/>
        </p:nvSpPr>
        <p:spPr>
          <a:xfrm>
            <a:off x="6580584" y="6488494"/>
            <a:ext cx="6955631" cy="1158716"/>
          </a:xfrm>
          <a:prstGeom prst="rect">
            <a:avLst/>
          </a:prstGeom>
          <a:noFill/>
          <a:ln/>
        </p:spPr>
        <p:txBody>
          <a:bodyPr wrap="square" lIns="0" tIns="0" rIns="0" bIns="0" rtlCol="0" anchor="t"/>
          <a:lstStyle/>
          <a:p>
            <a:pPr lvl="0">
              <a:buSzPts val="1000"/>
              <a:tabLst>
                <a:tab pos="457200" algn="l"/>
              </a:tabLst>
            </a:pPr>
            <a:r>
              <a:rPr lang="en-IN" kern="0" dirty="0">
                <a:solidFill>
                  <a:schemeClr val="bg2"/>
                </a:solidFill>
                <a:effectLst/>
                <a:latin typeface="Merriweather" pitchFamily="2" charset="77"/>
                <a:ea typeface="Times New Roman" panose="02020603050405020304" pitchFamily="18" charset="0"/>
                <a:cs typeface="Times New Roman" panose="02020603050405020304" pitchFamily="18" charset="0"/>
              </a:rPr>
              <a:t>Neural Networks are adept at modelling complex, non-linear relationships between features and the target variable, making them suitable for high-dimensional datasets.</a:t>
            </a:r>
            <a:endParaRPr lang="en-IN" kern="100" dirty="0">
              <a:solidFill>
                <a:schemeClr val="bg2"/>
              </a:solidFill>
              <a:effectLst/>
              <a:latin typeface="Merriweather" pitchFamily="2" charset="77"/>
              <a:ea typeface="Aptos" panose="020B0004020202020204" pitchFamily="34" charset="0"/>
              <a:cs typeface="Times New Roman" panose="02020603050405020304" pitchFamily="18" charset="0"/>
            </a:endParaRPr>
          </a:p>
        </p:txBody>
      </p:sp>
      <p:pic>
        <p:nvPicPr>
          <p:cNvPr id="14" name="Picture 13"/>
          <p:cNvPicPr>
            <a:picLocks noChangeAspect="1"/>
          </p:cNvPicPr>
          <p:nvPr/>
        </p:nvPicPr>
        <p:blipFill>
          <a:blip r:embed="rId4"/>
          <a:stretch>
            <a:fillRect/>
          </a:stretch>
        </p:blipFill>
        <p:spPr>
          <a:xfrm>
            <a:off x="11811000" y="7793475"/>
            <a:ext cx="2819400" cy="4191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98780" y="149837"/>
            <a:ext cx="11439038" cy="794222"/>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Evaluation of Modeling Approaches</a:t>
            </a:r>
            <a:endParaRPr lang="en-US" sz="4850" dirty="0"/>
          </a:p>
        </p:txBody>
      </p:sp>
      <p:sp>
        <p:nvSpPr>
          <p:cNvPr id="4" name="Text 1"/>
          <p:cNvSpPr/>
          <p:nvPr/>
        </p:nvSpPr>
        <p:spPr>
          <a:xfrm>
            <a:off x="317897" y="920827"/>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Logistic Regression</a:t>
            </a:r>
            <a:endParaRPr lang="en-US" sz="2400" dirty="0"/>
          </a:p>
        </p:txBody>
      </p:sp>
      <p:sp>
        <p:nvSpPr>
          <p:cNvPr id="5" name="Text 2"/>
          <p:cNvSpPr/>
          <p:nvPr/>
        </p:nvSpPr>
        <p:spPr>
          <a:xfrm>
            <a:off x="863798" y="5631299"/>
            <a:ext cx="4054078" cy="1579245"/>
          </a:xfrm>
          <a:prstGeom prst="rect">
            <a:avLst/>
          </a:prstGeom>
          <a:noFill/>
          <a:ln/>
        </p:spPr>
        <p:txBody>
          <a:bodyPr wrap="square" lIns="0" tIns="0" rIns="0" bIns="0" rtlCol="0" anchor="t"/>
          <a:lstStyle/>
          <a:p>
            <a:pPr marL="0" indent="0" algn="l">
              <a:lnSpc>
                <a:spcPts val="3100"/>
              </a:lnSpc>
              <a:buNone/>
            </a:pPr>
            <a:endParaRPr lang="en-US" sz="1900" dirty="0"/>
          </a:p>
        </p:txBody>
      </p:sp>
      <p:sp>
        <p:nvSpPr>
          <p:cNvPr id="7" name="Text 3"/>
          <p:cNvSpPr/>
          <p:nvPr/>
        </p:nvSpPr>
        <p:spPr>
          <a:xfrm>
            <a:off x="5123394" y="90639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Random Forest</a:t>
            </a:r>
            <a:endParaRPr lang="en-US" sz="2400" dirty="0"/>
          </a:p>
        </p:txBody>
      </p:sp>
      <p:sp>
        <p:nvSpPr>
          <p:cNvPr id="8" name="Text 4"/>
          <p:cNvSpPr/>
          <p:nvPr/>
        </p:nvSpPr>
        <p:spPr>
          <a:xfrm>
            <a:off x="5288042" y="5631418"/>
            <a:ext cx="4054197" cy="1579245"/>
          </a:xfrm>
          <a:prstGeom prst="rect">
            <a:avLst/>
          </a:prstGeom>
          <a:noFill/>
          <a:ln/>
        </p:spPr>
        <p:txBody>
          <a:bodyPr wrap="square" lIns="0" tIns="0" rIns="0" bIns="0" rtlCol="0" anchor="t"/>
          <a:lstStyle/>
          <a:p>
            <a:pPr marL="0" indent="0" algn="l">
              <a:lnSpc>
                <a:spcPts val="3100"/>
              </a:lnSpc>
              <a:buNone/>
            </a:pPr>
            <a:endParaRPr lang="en-US" sz="1900" dirty="0"/>
          </a:p>
        </p:txBody>
      </p:sp>
      <p:sp>
        <p:nvSpPr>
          <p:cNvPr id="10" name="Text 5"/>
          <p:cNvSpPr/>
          <p:nvPr/>
        </p:nvSpPr>
        <p:spPr>
          <a:xfrm>
            <a:off x="9928891" y="920827"/>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Neural Network</a:t>
            </a:r>
            <a:endParaRPr lang="en-US" sz="2400" dirty="0"/>
          </a:p>
        </p:txBody>
      </p:sp>
      <p:sp>
        <p:nvSpPr>
          <p:cNvPr id="11" name="Text 6"/>
          <p:cNvSpPr/>
          <p:nvPr/>
        </p:nvSpPr>
        <p:spPr>
          <a:xfrm>
            <a:off x="9712404" y="5631418"/>
            <a:ext cx="4054197" cy="1579245"/>
          </a:xfrm>
          <a:prstGeom prst="rect">
            <a:avLst/>
          </a:prstGeom>
          <a:noFill/>
          <a:ln/>
        </p:spPr>
        <p:txBody>
          <a:bodyPr wrap="square" lIns="0" tIns="0" rIns="0" bIns="0" rtlCol="0" anchor="t"/>
          <a:lstStyle/>
          <a:p>
            <a:pPr marL="0" indent="0" algn="l">
              <a:lnSpc>
                <a:spcPts val="3100"/>
              </a:lnSpc>
              <a:buNone/>
            </a:pPr>
            <a:endParaRPr lang="en-US" sz="1900" dirty="0"/>
          </a:p>
        </p:txBody>
      </p:sp>
      <p:pic>
        <p:nvPicPr>
          <p:cNvPr id="22" name="Picture 21"/>
          <p:cNvPicPr>
            <a:picLocks noChangeAspect="1"/>
          </p:cNvPicPr>
          <p:nvPr/>
        </p:nvPicPr>
        <p:blipFill>
          <a:blip r:embed="rId3"/>
          <a:stretch>
            <a:fillRect/>
          </a:stretch>
        </p:blipFill>
        <p:spPr>
          <a:xfrm>
            <a:off x="13095089" y="7648617"/>
            <a:ext cx="1410620" cy="571500"/>
          </a:xfrm>
          <a:prstGeom prst="rect">
            <a:avLst/>
          </a:prstGeom>
        </p:spPr>
      </p:pic>
      <p:pic>
        <p:nvPicPr>
          <p:cNvPr id="6" name="Picture 5">
            <a:extLst>
              <a:ext uri="{FF2B5EF4-FFF2-40B4-BE49-F238E27FC236}">
                <a16:creationId xmlns:a16="http://schemas.microsoft.com/office/drawing/2014/main" id="{5DFC31E1-C3F1-4A1A-1E50-17E7CD1829E1}"/>
              </a:ext>
            </a:extLst>
          </p:cNvPr>
          <p:cNvPicPr>
            <a:picLocks noChangeAspect="1"/>
          </p:cNvPicPr>
          <p:nvPr/>
        </p:nvPicPr>
        <p:blipFill>
          <a:blip r:embed="rId4"/>
          <a:stretch>
            <a:fillRect/>
          </a:stretch>
        </p:blipFill>
        <p:spPr>
          <a:xfrm>
            <a:off x="298847" y="1407735"/>
            <a:ext cx="3829050" cy="1401555"/>
          </a:xfrm>
          <a:prstGeom prst="rect">
            <a:avLst/>
          </a:prstGeom>
        </p:spPr>
      </p:pic>
      <p:pic>
        <p:nvPicPr>
          <p:cNvPr id="12" name="Picture 11" descr="A blue squares with white text&#10;&#10;Description automatically generated">
            <a:extLst>
              <a:ext uri="{FF2B5EF4-FFF2-40B4-BE49-F238E27FC236}">
                <a16:creationId xmlns:a16="http://schemas.microsoft.com/office/drawing/2014/main" id="{9E1EAF5F-B04C-B0C3-1E20-1605084DAE22}"/>
              </a:ext>
            </a:extLst>
          </p:cNvPr>
          <p:cNvPicPr>
            <a:picLocks noChangeAspect="1"/>
          </p:cNvPicPr>
          <p:nvPr/>
        </p:nvPicPr>
        <p:blipFill>
          <a:blip r:embed="rId5"/>
          <a:stretch>
            <a:fillRect/>
          </a:stretch>
        </p:blipFill>
        <p:spPr>
          <a:xfrm>
            <a:off x="314872" y="2849558"/>
            <a:ext cx="3813025" cy="2570754"/>
          </a:xfrm>
          <a:prstGeom prst="rect">
            <a:avLst/>
          </a:prstGeom>
        </p:spPr>
      </p:pic>
      <p:pic>
        <p:nvPicPr>
          <p:cNvPr id="24" name="Picture 23" descr="A graph of a logistic regression&#10;&#10;Description automatically generated">
            <a:extLst>
              <a:ext uri="{FF2B5EF4-FFF2-40B4-BE49-F238E27FC236}">
                <a16:creationId xmlns:a16="http://schemas.microsoft.com/office/drawing/2014/main" id="{3256C786-A5E2-619C-6406-06DE89632B6B}"/>
              </a:ext>
            </a:extLst>
          </p:cNvPr>
          <p:cNvPicPr>
            <a:picLocks noChangeAspect="1"/>
          </p:cNvPicPr>
          <p:nvPr/>
        </p:nvPicPr>
        <p:blipFill>
          <a:blip r:embed="rId6"/>
          <a:stretch>
            <a:fillRect/>
          </a:stretch>
        </p:blipFill>
        <p:spPr>
          <a:xfrm>
            <a:off x="314872" y="5455515"/>
            <a:ext cx="3813025" cy="2732168"/>
          </a:xfrm>
          <a:prstGeom prst="rect">
            <a:avLst/>
          </a:prstGeom>
        </p:spPr>
      </p:pic>
      <p:pic>
        <p:nvPicPr>
          <p:cNvPr id="32" name="Picture 31" descr="A screenshot of a graph&#10;&#10;Description automatically generated">
            <a:extLst>
              <a:ext uri="{FF2B5EF4-FFF2-40B4-BE49-F238E27FC236}">
                <a16:creationId xmlns:a16="http://schemas.microsoft.com/office/drawing/2014/main" id="{39AEF594-4A4D-826C-47A9-9E2D15F3A132}"/>
              </a:ext>
            </a:extLst>
          </p:cNvPr>
          <p:cNvPicPr>
            <a:picLocks noChangeAspect="1"/>
          </p:cNvPicPr>
          <p:nvPr/>
        </p:nvPicPr>
        <p:blipFill>
          <a:blip r:embed="rId7"/>
          <a:stretch>
            <a:fillRect/>
          </a:stretch>
        </p:blipFill>
        <p:spPr>
          <a:xfrm>
            <a:off x="9449713" y="1407735"/>
            <a:ext cx="3829050" cy="1514475"/>
          </a:xfrm>
          <a:prstGeom prst="rect">
            <a:avLst/>
          </a:prstGeom>
        </p:spPr>
      </p:pic>
      <p:pic>
        <p:nvPicPr>
          <p:cNvPr id="34" name="Picture 33" descr="A blue squares with white text&#10;&#10;Description automatically generated">
            <a:extLst>
              <a:ext uri="{FF2B5EF4-FFF2-40B4-BE49-F238E27FC236}">
                <a16:creationId xmlns:a16="http://schemas.microsoft.com/office/drawing/2014/main" id="{D1D164F6-870F-6EA2-A090-348545F01229}"/>
              </a:ext>
            </a:extLst>
          </p:cNvPr>
          <p:cNvPicPr>
            <a:picLocks noChangeAspect="1"/>
          </p:cNvPicPr>
          <p:nvPr/>
        </p:nvPicPr>
        <p:blipFill>
          <a:blip r:embed="rId8"/>
          <a:stretch>
            <a:fillRect/>
          </a:stretch>
        </p:blipFill>
        <p:spPr>
          <a:xfrm>
            <a:off x="9449713" y="2949853"/>
            <a:ext cx="3845075" cy="2459302"/>
          </a:xfrm>
          <a:prstGeom prst="rect">
            <a:avLst/>
          </a:prstGeom>
        </p:spPr>
      </p:pic>
      <p:pic>
        <p:nvPicPr>
          <p:cNvPr id="36" name="Picture 35" descr="A graph of a network&#10;&#10;Description automatically generated">
            <a:extLst>
              <a:ext uri="{FF2B5EF4-FFF2-40B4-BE49-F238E27FC236}">
                <a16:creationId xmlns:a16="http://schemas.microsoft.com/office/drawing/2014/main" id="{9A340B08-F1E8-7FFD-8E4E-71D13B456EBD}"/>
              </a:ext>
            </a:extLst>
          </p:cNvPr>
          <p:cNvPicPr>
            <a:picLocks noChangeAspect="1"/>
          </p:cNvPicPr>
          <p:nvPr/>
        </p:nvPicPr>
        <p:blipFill>
          <a:blip r:embed="rId9"/>
          <a:stretch>
            <a:fillRect/>
          </a:stretch>
        </p:blipFill>
        <p:spPr>
          <a:xfrm>
            <a:off x="9449712" y="5432145"/>
            <a:ext cx="3845075" cy="2787972"/>
          </a:xfrm>
          <a:prstGeom prst="rect">
            <a:avLst/>
          </a:prstGeom>
        </p:spPr>
      </p:pic>
      <p:pic>
        <p:nvPicPr>
          <p:cNvPr id="9" name="Picture 8" descr="A screenshot of a graph&#10;&#10;Description automatically generated">
            <a:extLst>
              <a:ext uri="{FF2B5EF4-FFF2-40B4-BE49-F238E27FC236}">
                <a16:creationId xmlns:a16="http://schemas.microsoft.com/office/drawing/2014/main" id="{77316264-DFC4-36FA-A606-25E976C02240}"/>
              </a:ext>
            </a:extLst>
          </p:cNvPr>
          <p:cNvPicPr>
            <a:picLocks noChangeAspect="1"/>
          </p:cNvPicPr>
          <p:nvPr/>
        </p:nvPicPr>
        <p:blipFill>
          <a:blip r:embed="rId10"/>
          <a:stretch>
            <a:fillRect/>
          </a:stretch>
        </p:blipFill>
        <p:spPr>
          <a:xfrm>
            <a:off x="4901851" y="1306351"/>
            <a:ext cx="3845075" cy="1579245"/>
          </a:xfrm>
          <a:prstGeom prst="rect">
            <a:avLst/>
          </a:prstGeom>
        </p:spPr>
      </p:pic>
      <p:pic>
        <p:nvPicPr>
          <p:cNvPr id="14" name="Picture 13" descr="A blue squares with white text&#10;&#10;Description automatically generated">
            <a:extLst>
              <a:ext uri="{FF2B5EF4-FFF2-40B4-BE49-F238E27FC236}">
                <a16:creationId xmlns:a16="http://schemas.microsoft.com/office/drawing/2014/main" id="{8884B2C8-69FE-BED6-34FB-F484D784C498}"/>
              </a:ext>
            </a:extLst>
          </p:cNvPr>
          <p:cNvPicPr>
            <a:picLocks noChangeAspect="1"/>
          </p:cNvPicPr>
          <p:nvPr/>
        </p:nvPicPr>
        <p:blipFill>
          <a:blip r:embed="rId11"/>
          <a:stretch>
            <a:fillRect/>
          </a:stretch>
        </p:blipFill>
        <p:spPr>
          <a:xfrm>
            <a:off x="4933900" y="2900024"/>
            <a:ext cx="3813025" cy="2509131"/>
          </a:xfrm>
          <a:prstGeom prst="rect">
            <a:avLst/>
          </a:prstGeom>
        </p:spPr>
      </p:pic>
      <p:pic>
        <p:nvPicPr>
          <p:cNvPr id="16" name="Picture 15" descr="A green line graph with white text&#10;&#10;Description automatically generated">
            <a:extLst>
              <a:ext uri="{FF2B5EF4-FFF2-40B4-BE49-F238E27FC236}">
                <a16:creationId xmlns:a16="http://schemas.microsoft.com/office/drawing/2014/main" id="{ED504888-EE23-E0C4-E796-2BC07D20F3EB}"/>
              </a:ext>
            </a:extLst>
          </p:cNvPr>
          <p:cNvPicPr>
            <a:picLocks noChangeAspect="1"/>
          </p:cNvPicPr>
          <p:nvPr/>
        </p:nvPicPr>
        <p:blipFill>
          <a:blip r:embed="rId12"/>
          <a:stretch>
            <a:fillRect/>
          </a:stretch>
        </p:blipFill>
        <p:spPr>
          <a:xfrm>
            <a:off x="4931019" y="5420312"/>
            <a:ext cx="3845076" cy="276737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0"/>
          <p:cNvSpPr/>
          <p:nvPr/>
        </p:nvSpPr>
        <p:spPr>
          <a:xfrm>
            <a:off x="211693" y="17502"/>
            <a:ext cx="7577614" cy="610693"/>
          </a:xfrm>
          <a:prstGeom prst="rect">
            <a:avLst/>
          </a:prstGeom>
          <a:noFill/>
          <a:ln/>
        </p:spPr>
        <p:txBody>
          <a:bodyPr wrap="square" lIns="0" tIns="0" rIns="0" bIns="0" rtlCol="0" anchor="t"/>
          <a:lstStyle/>
          <a:p>
            <a:pPr marL="0" indent="0">
              <a:lnSpc>
                <a:spcPts val="5500"/>
              </a:lnSpc>
              <a:buNone/>
            </a:pPr>
            <a:r>
              <a:rPr lang="en-US" sz="2800" dirty="0">
                <a:solidFill>
                  <a:srgbClr val="F5F0F0"/>
                </a:solidFill>
                <a:latin typeface="Merriweather" pitchFamily="34" charset="0"/>
                <a:ea typeface="Merriweather" pitchFamily="34" charset="-122"/>
                <a:cs typeface="Merriweather" pitchFamily="34" charset="-120"/>
              </a:rPr>
              <a:t>Best Performing Model</a:t>
            </a:r>
            <a:endParaRPr lang="en-US" sz="2800" dirty="0"/>
          </a:p>
        </p:txBody>
      </p:sp>
      <p:sp>
        <p:nvSpPr>
          <p:cNvPr id="5" name="Shape 1"/>
          <p:cNvSpPr/>
          <p:nvPr/>
        </p:nvSpPr>
        <p:spPr>
          <a:xfrm>
            <a:off x="174665" y="1302793"/>
            <a:ext cx="6143008" cy="281428"/>
          </a:xfrm>
          <a:prstGeom prst="roundRect">
            <a:avLst>
              <a:gd name="adj" fmla="val 33609"/>
            </a:avLst>
          </a:prstGeom>
          <a:solidFill>
            <a:srgbClr val="003180"/>
          </a:solidFill>
          <a:ln w="7620">
            <a:solidFill>
              <a:srgbClr val="194A99"/>
            </a:solidFill>
            <a:prstDash val="solid"/>
          </a:ln>
        </p:spPr>
        <p:txBody>
          <a:bodyPr/>
          <a:lstStyle/>
          <a:p>
            <a:endParaRPr lang="en-US"/>
          </a:p>
        </p:txBody>
      </p:sp>
      <p:sp>
        <p:nvSpPr>
          <p:cNvPr id="6" name="Text 2"/>
          <p:cNvSpPr/>
          <p:nvPr/>
        </p:nvSpPr>
        <p:spPr>
          <a:xfrm>
            <a:off x="239121" y="2018948"/>
            <a:ext cx="3119080" cy="349687"/>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Neural Network Model</a:t>
            </a:r>
            <a:endParaRPr lang="en-US" sz="2200" dirty="0"/>
          </a:p>
        </p:txBody>
      </p:sp>
      <p:sp>
        <p:nvSpPr>
          <p:cNvPr id="7" name="Text 3"/>
          <p:cNvSpPr/>
          <p:nvPr/>
        </p:nvSpPr>
        <p:spPr>
          <a:xfrm>
            <a:off x="174664" y="2682643"/>
            <a:ext cx="5935191" cy="1432560"/>
          </a:xfrm>
          <a:prstGeom prst="rect">
            <a:avLst/>
          </a:prstGeom>
          <a:noFill/>
          <a:ln/>
        </p:spPr>
        <p:txBody>
          <a:bodyPr wrap="square" lIns="0" tIns="0" rIns="0" bIns="0" rtlCol="0" anchor="t"/>
          <a:lstStyle/>
          <a:p>
            <a:pPr marL="0" indent="0" algn="l">
              <a:lnSpc>
                <a:spcPts val="2800"/>
              </a:lnSpc>
              <a:buNone/>
            </a:pPr>
            <a:r>
              <a:rPr lang="en-US" sz="1750" dirty="0">
                <a:solidFill>
                  <a:srgbClr val="E2E6E9"/>
                </a:solidFill>
                <a:latin typeface="Merriweather" pitchFamily="34" charset="0"/>
                <a:ea typeface="Merriweather" pitchFamily="34" charset="-122"/>
                <a:cs typeface="Merriweather" pitchFamily="34" charset="-120"/>
              </a:rPr>
              <a:t>The Neural Network model emerges as the best-performing option, with the highest values across all the key metrics. Its balanced performance and ability to generalize well make it the optimal choice for this analysis.</a:t>
            </a:r>
            <a:endParaRPr lang="en-US" sz="1750" dirty="0"/>
          </a:p>
        </p:txBody>
      </p:sp>
      <p:sp>
        <p:nvSpPr>
          <p:cNvPr id="8" name="Text 4"/>
          <p:cNvSpPr/>
          <p:nvPr/>
        </p:nvSpPr>
        <p:spPr>
          <a:xfrm>
            <a:off x="1313129" y="4578757"/>
            <a:ext cx="2956560" cy="349687"/>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Reasons for Selection</a:t>
            </a:r>
            <a:endParaRPr lang="en-US" sz="2200" dirty="0"/>
          </a:p>
        </p:txBody>
      </p:sp>
      <p:sp>
        <p:nvSpPr>
          <p:cNvPr id="9" name="Text 5"/>
          <p:cNvSpPr/>
          <p:nvPr/>
        </p:nvSpPr>
        <p:spPr>
          <a:xfrm>
            <a:off x="29852" y="5148404"/>
            <a:ext cx="6287821" cy="358140"/>
          </a:xfrm>
          <a:prstGeom prst="rect">
            <a:avLst/>
          </a:prstGeom>
          <a:noFill/>
          <a:ln/>
        </p:spPr>
        <p:txBody>
          <a:bodyPr wrap="none" lIns="0" tIns="0" rIns="0" bIns="0" rtlCol="0" anchor="t"/>
          <a:lstStyle/>
          <a:p>
            <a:pPr marL="0" indent="0" algn="l">
              <a:lnSpc>
                <a:spcPts val="2800"/>
              </a:lnSpc>
              <a:buNone/>
            </a:pPr>
            <a:endParaRPr lang="en-US" sz="1600" dirty="0"/>
          </a:p>
        </p:txBody>
      </p:sp>
      <p:sp>
        <p:nvSpPr>
          <p:cNvPr id="10" name="Text 6"/>
          <p:cNvSpPr/>
          <p:nvPr/>
        </p:nvSpPr>
        <p:spPr>
          <a:xfrm>
            <a:off x="783193" y="6047422"/>
            <a:ext cx="7577614" cy="716280"/>
          </a:xfrm>
          <a:prstGeom prst="rect">
            <a:avLst/>
          </a:prstGeom>
          <a:noFill/>
          <a:ln/>
        </p:spPr>
        <p:txBody>
          <a:bodyPr wrap="square" lIns="0" tIns="0" rIns="0" bIns="0" rtlCol="0" anchor="t"/>
          <a:lstStyle/>
          <a:p>
            <a:pPr marL="0" indent="0" algn="l">
              <a:lnSpc>
                <a:spcPts val="2800"/>
              </a:lnSpc>
              <a:buNone/>
            </a:pPr>
            <a:endParaRPr lang="en-US" sz="1750" dirty="0"/>
          </a:p>
        </p:txBody>
      </p:sp>
      <p:sp>
        <p:nvSpPr>
          <p:cNvPr id="11" name="Text 7"/>
          <p:cNvSpPr/>
          <p:nvPr/>
        </p:nvSpPr>
        <p:spPr>
          <a:xfrm>
            <a:off x="783193" y="6897886"/>
            <a:ext cx="7577614" cy="716280"/>
          </a:xfrm>
          <a:prstGeom prst="rect">
            <a:avLst/>
          </a:prstGeom>
          <a:noFill/>
          <a:ln/>
        </p:spPr>
        <p:txBody>
          <a:bodyPr wrap="square" lIns="0" tIns="0" rIns="0" bIns="0" rtlCol="0" anchor="t"/>
          <a:lstStyle/>
          <a:p>
            <a:pPr marL="0" indent="0" algn="l">
              <a:lnSpc>
                <a:spcPts val="2800"/>
              </a:lnSpc>
              <a:buNone/>
            </a:pPr>
            <a:endParaRPr lang="en-US" sz="1750" dirty="0"/>
          </a:p>
        </p:txBody>
      </p:sp>
      <p:sp>
        <p:nvSpPr>
          <p:cNvPr id="13" name="Rectangle 12"/>
          <p:cNvSpPr/>
          <p:nvPr/>
        </p:nvSpPr>
        <p:spPr>
          <a:xfrm>
            <a:off x="29852" y="5148404"/>
            <a:ext cx="6287821" cy="2605842"/>
          </a:xfrm>
          <a:prstGeom prst="rect">
            <a:avLst/>
          </a:prstGeom>
        </p:spPr>
        <p:txBody>
          <a:bodyPr wrap="square">
            <a:spAutoFit/>
          </a:bodyPr>
          <a:lstStyle/>
          <a:p>
            <a:pPr marL="285750" indent="-285750">
              <a:lnSpc>
                <a:spcPts val="2800"/>
              </a:lnSpc>
              <a:buFont typeface="Wingdings" panose="05000000000000000000" pitchFamily="2" charset="2"/>
              <a:buChar char="v"/>
            </a:pPr>
            <a:r>
              <a:rPr lang="en-US" dirty="0">
                <a:solidFill>
                  <a:srgbClr val="E2E6E9"/>
                </a:solidFill>
                <a:latin typeface="Merriweather" pitchFamily="34" charset="0"/>
                <a:ea typeface="Merriweather" pitchFamily="34" charset="-122"/>
                <a:cs typeface="Merriweather" pitchFamily="34" charset="-120"/>
              </a:rPr>
              <a:t>Superior Metrics: Highest Accuracy, Precision, Recall, and F1-Score</a:t>
            </a:r>
          </a:p>
          <a:p>
            <a:pPr marL="285750" indent="-285750">
              <a:lnSpc>
                <a:spcPts val="2800"/>
              </a:lnSpc>
              <a:buFont typeface="Wingdings" panose="05000000000000000000" pitchFamily="2" charset="2"/>
              <a:buChar char="v"/>
            </a:pPr>
            <a:r>
              <a:rPr lang="en-US" dirty="0">
                <a:solidFill>
                  <a:srgbClr val="E2E6E9"/>
                </a:solidFill>
                <a:latin typeface="Merriweather" pitchFamily="34" charset="0"/>
                <a:ea typeface="Merriweather" pitchFamily="34" charset="-122"/>
                <a:cs typeface="Merriweather" pitchFamily="34" charset="-120"/>
              </a:rPr>
              <a:t>Balanced Performance: Minimizes false positives while capturing true positives</a:t>
            </a:r>
            <a:endParaRPr lang="en-US" dirty="0"/>
          </a:p>
          <a:p>
            <a:pPr marL="285750" indent="-285750">
              <a:lnSpc>
                <a:spcPts val="2800"/>
              </a:lnSpc>
              <a:buFont typeface="Wingdings" panose="05000000000000000000" pitchFamily="2" charset="2"/>
              <a:buChar char="v"/>
            </a:pPr>
            <a:r>
              <a:rPr lang="en-US" dirty="0">
                <a:solidFill>
                  <a:srgbClr val="E2E6E9"/>
                </a:solidFill>
                <a:latin typeface="Merriweather" pitchFamily="34" charset="0"/>
                <a:ea typeface="Merriweather" pitchFamily="34" charset="-122"/>
                <a:cs typeface="Merriweather" pitchFamily="34" charset="-120"/>
              </a:rPr>
              <a:t>Generalized Performance: Demonstrates strong ability to generalize across the dataset</a:t>
            </a:r>
            <a:endParaRPr lang="en-US" dirty="0"/>
          </a:p>
          <a:p>
            <a:pPr marL="285750" indent="-285750">
              <a:lnSpc>
                <a:spcPts val="2800"/>
              </a:lnSpc>
              <a:buFont typeface="Wingdings" panose="05000000000000000000" pitchFamily="2" charset="2"/>
              <a:buChar char="v"/>
            </a:pPr>
            <a:endParaRPr lang="en-US" dirty="0"/>
          </a:p>
        </p:txBody>
      </p:sp>
      <p:pic>
        <p:nvPicPr>
          <p:cNvPr id="12" name="Picture 11">
            <a:extLst>
              <a:ext uri="{FF2B5EF4-FFF2-40B4-BE49-F238E27FC236}">
                <a16:creationId xmlns:a16="http://schemas.microsoft.com/office/drawing/2014/main" id="{020B7094-EE00-4F0C-A751-E99311D6D3C5}"/>
              </a:ext>
            </a:extLst>
          </p:cNvPr>
          <p:cNvPicPr>
            <a:picLocks noChangeAspect="1"/>
          </p:cNvPicPr>
          <p:nvPr/>
        </p:nvPicPr>
        <p:blipFill>
          <a:blip r:embed="rId4"/>
          <a:stretch>
            <a:fillRect/>
          </a:stretch>
        </p:blipFill>
        <p:spPr>
          <a:xfrm>
            <a:off x="6184528" y="17502"/>
            <a:ext cx="8347901" cy="821209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40782" y="425887"/>
            <a:ext cx="8062436" cy="965597"/>
          </a:xfrm>
          <a:prstGeom prst="rect">
            <a:avLst/>
          </a:prstGeom>
          <a:noFill/>
          <a:ln/>
        </p:spPr>
        <p:txBody>
          <a:bodyPr wrap="square" lIns="0" tIns="0" rIns="0" bIns="0" rtlCol="0" anchor="t"/>
          <a:lstStyle/>
          <a:p>
            <a:pPr marL="0" indent="0">
              <a:lnSpc>
                <a:spcPts val="3800"/>
              </a:lnSpc>
              <a:buNone/>
            </a:pPr>
            <a:r>
              <a:rPr lang="en-US" sz="3000" dirty="0">
                <a:solidFill>
                  <a:srgbClr val="F5F0F0"/>
                </a:solidFill>
                <a:latin typeface="Merriweather" pitchFamily="34" charset="0"/>
                <a:ea typeface="Merriweather" pitchFamily="34" charset="-122"/>
                <a:cs typeface="Merriweather" pitchFamily="34" charset="-120"/>
              </a:rPr>
              <a:t>Business Value of Accurate Arrest Prediction</a:t>
            </a:r>
            <a:endParaRPr lang="en-US" sz="3000" dirty="0"/>
          </a:p>
        </p:txBody>
      </p:sp>
      <p:pic>
        <p:nvPicPr>
          <p:cNvPr id="4" name="Image 1" descr="preencoded.png"/>
          <p:cNvPicPr>
            <a:picLocks noChangeAspect="1"/>
          </p:cNvPicPr>
          <p:nvPr/>
        </p:nvPicPr>
        <p:blipFill>
          <a:blip r:embed="rId4"/>
          <a:stretch>
            <a:fillRect/>
          </a:stretch>
        </p:blipFill>
        <p:spPr>
          <a:xfrm>
            <a:off x="540782" y="1623179"/>
            <a:ext cx="772478" cy="1236107"/>
          </a:xfrm>
          <a:prstGeom prst="rect">
            <a:avLst/>
          </a:prstGeom>
        </p:spPr>
      </p:pic>
      <p:sp>
        <p:nvSpPr>
          <p:cNvPr id="5" name="Text 1"/>
          <p:cNvSpPr/>
          <p:nvPr/>
        </p:nvSpPr>
        <p:spPr>
          <a:xfrm>
            <a:off x="1544955" y="1777603"/>
            <a:ext cx="1931432" cy="241340"/>
          </a:xfrm>
          <a:prstGeom prst="rect">
            <a:avLst/>
          </a:prstGeom>
          <a:noFill/>
          <a:ln/>
        </p:spPr>
        <p:txBody>
          <a:bodyPr wrap="none" lIns="0" tIns="0" rIns="0" bIns="0" rtlCol="0" anchor="t"/>
          <a:lstStyle/>
          <a:p>
            <a:pPr marL="0" indent="0" algn="l">
              <a:lnSpc>
                <a:spcPts val="1900"/>
              </a:lnSpc>
              <a:buNone/>
            </a:pPr>
            <a:r>
              <a:rPr lang="en-US" sz="1500" dirty="0">
                <a:solidFill>
                  <a:srgbClr val="E2E6E9"/>
                </a:solidFill>
                <a:latin typeface="Merriweather" pitchFamily="34" charset="0"/>
                <a:ea typeface="Merriweather" pitchFamily="34" charset="-122"/>
                <a:cs typeface="Merriweather" pitchFamily="34" charset="-120"/>
              </a:rPr>
              <a:t>Resource Allocation</a:t>
            </a:r>
            <a:endParaRPr lang="en-US" sz="1500" dirty="0"/>
          </a:p>
        </p:txBody>
      </p:sp>
      <p:sp>
        <p:nvSpPr>
          <p:cNvPr id="6" name="Text 2"/>
          <p:cNvSpPr/>
          <p:nvPr/>
        </p:nvSpPr>
        <p:spPr>
          <a:xfrm>
            <a:off x="1544955" y="2111573"/>
            <a:ext cx="7058263" cy="247174"/>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Merriweather" pitchFamily="34" charset="0"/>
                <a:ea typeface="Merriweather" pitchFamily="34" charset="-122"/>
                <a:cs typeface="Merriweather" pitchFamily="34" charset="-120"/>
              </a:rPr>
              <a:t>Targeted deployment of police officers and other public safety resources to high-risk areas.</a:t>
            </a:r>
            <a:endParaRPr lang="en-US" sz="1200" dirty="0"/>
          </a:p>
        </p:txBody>
      </p:sp>
      <p:pic>
        <p:nvPicPr>
          <p:cNvPr id="7" name="Image 2" descr="preencoded.png"/>
          <p:cNvPicPr>
            <a:picLocks noChangeAspect="1"/>
          </p:cNvPicPr>
          <p:nvPr/>
        </p:nvPicPr>
        <p:blipFill>
          <a:blip r:embed="rId5"/>
          <a:stretch>
            <a:fillRect/>
          </a:stretch>
        </p:blipFill>
        <p:spPr>
          <a:xfrm>
            <a:off x="540782" y="2859286"/>
            <a:ext cx="772478" cy="1236107"/>
          </a:xfrm>
          <a:prstGeom prst="rect">
            <a:avLst/>
          </a:prstGeom>
        </p:spPr>
      </p:pic>
      <p:sp>
        <p:nvSpPr>
          <p:cNvPr id="8" name="Text 3"/>
          <p:cNvSpPr/>
          <p:nvPr/>
        </p:nvSpPr>
        <p:spPr>
          <a:xfrm>
            <a:off x="1544955" y="3013710"/>
            <a:ext cx="2247900" cy="241340"/>
          </a:xfrm>
          <a:prstGeom prst="rect">
            <a:avLst/>
          </a:prstGeom>
          <a:noFill/>
          <a:ln/>
        </p:spPr>
        <p:txBody>
          <a:bodyPr wrap="none" lIns="0" tIns="0" rIns="0" bIns="0" rtlCol="0" anchor="t"/>
          <a:lstStyle/>
          <a:p>
            <a:pPr marL="0" indent="0" algn="l">
              <a:lnSpc>
                <a:spcPts val="1900"/>
              </a:lnSpc>
              <a:buNone/>
            </a:pPr>
            <a:r>
              <a:rPr lang="en-US" sz="1500" dirty="0">
                <a:solidFill>
                  <a:srgbClr val="E2E6E9"/>
                </a:solidFill>
                <a:latin typeface="Merriweather" pitchFamily="34" charset="0"/>
                <a:ea typeface="Merriweather" pitchFamily="34" charset="-122"/>
                <a:cs typeface="Merriweather" pitchFamily="34" charset="-120"/>
              </a:rPr>
              <a:t>Proactive Interventions</a:t>
            </a:r>
            <a:endParaRPr lang="en-US" sz="1500" dirty="0"/>
          </a:p>
        </p:txBody>
      </p:sp>
      <p:sp>
        <p:nvSpPr>
          <p:cNvPr id="9" name="Text 4"/>
          <p:cNvSpPr/>
          <p:nvPr/>
        </p:nvSpPr>
        <p:spPr>
          <a:xfrm>
            <a:off x="1544955" y="3347680"/>
            <a:ext cx="7058263" cy="247174"/>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Merriweather" pitchFamily="34" charset="0"/>
                <a:ea typeface="Merriweather" pitchFamily="34" charset="-122"/>
                <a:cs typeface="Merriweather" pitchFamily="34" charset="-120"/>
              </a:rPr>
              <a:t>Identifying potential crime hotspots and implementing preventive measures.</a:t>
            </a:r>
            <a:endParaRPr lang="en-US" sz="1200" dirty="0"/>
          </a:p>
        </p:txBody>
      </p:sp>
      <p:pic>
        <p:nvPicPr>
          <p:cNvPr id="10" name="Image 3" descr="preencoded.png"/>
          <p:cNvPicPr>
            <a:picLocks noChangeAspect="1"/>
          </p:cNvPicPr>
          <p:nvPr/>
        </p:nvPicPr>
        <p:blipFill>
          <a:blip r:embed="rId6"/>
          <a:stretch>
            <a:fillRect/>
          </a:stretch>
        </p:blipFill>
        <p:spPr>
          <a:xfrm>
            <a:off x="540782" y="4095393"/>
            <a:ext cx="772478" cy="1236107"/>
          </a:xfrm>
          <a:prstGeom prst="rect">
            <a:avLst/>
          </a:prstGeom>
        </p:spPr>
      </p:pic>
      <p:sp>
        <p:nvSpPr>
          <p:cNvPr id="11" name="Text 5"/>
          <p:cNvSpPr/>
          <p:nvPr/>
        </p:nvSpPr>
        <p:spPr>
          <a:xfrm>
            <a:off x="1544955" y="4249817"/>
            <a:ext cx="1931432" cy="241340"/>
          </a:xfrm>
          <a:prstGeom prst="rect">
            <a:avLst/>
          </a:prstGeom>
          <a:noFill/>
          <a:ln/>
        </p:spPr>
        <p:txBody>
          <a:bodyPr wrap="none" lIns="0" tIns="0" rIns="0" bIns="0" rtlCol="0" anchor="t"/>
          <a:lstStyle/>
          <a:p>
            <a:pPr marL="0" indent="0" algn="l">
              <a:lnSpc>
                <a:spcPts val="1900"/>
              </a:lnSpc>
              <a:buNone/>
            </a:pPr>
            <a:r>
              <a:rPr lang="en-US" sz="1500" dirty="0">
                <a:solidFill>
                  <a:srgbClr val="E2E6E9"/>
                </a:solidFill>
                <a:latin typeface="Merriweather" pitchFamily="34" charset="0"/>
                <a:ea typeface="Merriweather" pitchFamily="34" charset="-122"/>
                <a:cs typeface="Merriweather" pitchFamily="34" charset="-120"/>
              </a:rPr>
              <a:t>Improved Outcomes</a:t>
            </a:r>
            <a:endParaRPr lang="en-US" sz="1500" dirty="0"/>
          </a:p>
        </p:txBody>
      </p:sp>
      <p:sp>
        <p:nvSpPr>
          <p:cNvPr id="12" name="Text 6"/>
          <p:cNvSpPr/>
          <p:nvPr/>
        </p:nvSpPr>
        <p:spPr>
          <a:xfrm>
            <a:off x="1544955" y="4583787"/>
            <a:ext cx="7058263" cy="247174"/>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Merriweather" pitchFamily="34" charset="0"/>
                <a:ea typeface="Merriweather" pitchFamily="34" charset="-122"/>
                <a:cs typeface="Merriweather" pitchFamily="34" charset="-120"/>
              </a:rPr>
              <a:t>Reducing crime rates, increasing arrest rates, and enhancing overall public safety.</a:t>
            </a:r>
            <a:endParaRPr lang="en-US" sz="1200" dirty="0"/>
          </a:p>
        </p:txBody>
      </p:sp>
      <p:pic>
        <p:nvPicPr>
          <p:cNvPr id="13" name="Image 4" descr="preencoded.png"/>
          <p:cNvPicPr>
            <a:picLocks noChangeAspect="1"/>
          </p:cNvPicPr>
          <p:nvPr/>
        </p:nvPicPr>
        <p:blipFill>
          <a:blip r:embed="rId7"/>
          <a:stretch>
            <a:fillRect/>
          </a:stretch>
        </p:blipFill>
        <p:spPr>
          <a:xfrm>
            <a:off x="540782" y="5331500"/>
            <a:ext cx="772478" cy="1236107"/>
          </a:xfrm>
          <a:prstGeom prst="rect">
            <a:avLst/>
          </a:prstGeom>
        </p:spPr>
      </p:pic>
      <p:sp>
        <p:nvSpPr>
          <p:cNvPr id="14" name="Text 7"/>
          <p:cNvSpPr/>
          <p:nvPr/>
        </p:nvSpPr>
        <p:spPr>
          <a:xfrm>
            <a:off x="1544955" y="5485924"/>
            <a:ext cx="2118955" cy="241340"/>
          </a:xfrm>
          <a:prstGeom prst="rect">
            <a:avLst/>
          </a:prstGeom>
          <a:noFill/>
          <a:ln/>
        </p:spPr>
        <p:txBody>
          <a:bodyPr wrap="none" lIns="0" tIns="0" rIns="0" bIns="0" rtlCol="0" anchor="t"/>
          <a:lstStyle/>
          <a:p>
            <a:pPr marL="0" indent="0" algn="l">
              <a:lnSpc>
                <a:spcPts val="1900"/>
              </a:lnSpc>
              <a:buNone/>
            </a:pPr>
            <a:r>
              <a:rPr lang="en-US" sz="1500" dirty="0">
                <a:solidFill>
                  <a:srgbClr val="E2E6E9"/>
                </a:solidFill>
                <a:latin typeface="Merriweather" pitchFamily="34" charset="0"/>
                <a:ea typeface="Merriweather" pitchFamily="34" charset="-122"/>
                <a:cs typeface="Merriweather" pitchFamily="34" charset="-120"/>
              </a:rPr>
              <a:t>Operational Efficiency</a:t>
            </a:r>
            <a:endParaRPr lang="en-US" sz="1500" dirty="0"/>
          </a:p>
        </p:txBody>
      </p:sp>
      <p:sp>
        <p:nvSpPr>
          <p:cNvPr id="15" name="Text 8"/>
          <p:cNvSpPr/>
          <p:nvPr/>
        </p:nvSpPr>
        <p:spPr>
          <a:xfrm>
            <a:off x="1544955" y="5819894"/>
            <a:ext cx="7058263" cy="247174"/>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Merriweather" pitchFamily="34" charset="0"/>
                <a:ea typeface="Merriweather" pitchFamily="34" charset="-122"/>
                <a:cs typeface="Merriweather" pitchFamily="34" charset="-120"/>
              </a:rPr>
              <a:t>Automate analysis to save time and costs</a:t>
            </a:r>
            <a:endParaRPr lang="en-US" sz="1200" dirty="0"/>
          </a:p>
        </p:txBody>
      </p:sp>
      <p:pic>
        <p:nvPicPr>
          <p:cNvPr id="16" name="Image 5" descr="preencoded.png"/>
          <p:cNvPicPr>
            <a:picLocks noChangeAspect="1"/>
          </p:cNvPicPr>
          <p:nvPr/>
        </p:nvPicPr>
        <p:blipFill>
          <a:blip r:embed="rId8"/>
          <a:stretch>
            <a:fillRect/>
          </a:stretch>
        </p:blipFill>
        <p:spPr>
          <a:xfrm>
            <a:off x="540782" y="6567607"/>
            <a:ext cx="772478" cy="1236107"/>
          </a:xfrm>
          <a:prstGeom prst="rect">
            <a:avLst/>
          </a:prstGeom>
        </p:spPr>
      </p:pic>
      <p:sp>
        <p:nvSpPr>
          <p:cNvPr id="17" name="Text 9"/>
          <p:cNvSpPr/>
          <p:nvPr/>
        </p:nvSpPr>
        <p:spPr>
          <a:xfrm>
            <a:off x="1544955" y="6722031"/>
            <a:ext cx="2701052" cy="241340"/>
          </a:xfrm>
          <a:prstGeom prst="rect">
            <a:avLst/>
          </a:prstGeom>
          <a:noFill/>
          <a:ln/>
        </p:spPr>
        <p:txBody>
          <a:bodyPr wrap="none" lIns="0" tIns="0" rIns="0" bIns="0" rtlCol="0" anchor="t"/>
          <a:lstStyle/>
          <a:p>
            <a:pPr marL="0" indent="0" algn="l">
              <a:lnSpc>
                <a:spcPts val="1900"/>
              </a:lnSpc>
              <a:buNone/>
            </a:pPr>
            <a:r>
              <a:rPr lang="en-US" sz="1500" dirty="0">
                <a:solidFill>
                  <a:srgbClr val="E2E6E9"/>
                </a:solidFill>
                <a:latin typeface="Merriweather" pitchFamily="34" charset="0"/>
                <a:ea typeface="Merriweather" pitchFamily="34" charset="-122"/>
                <a:cs typeface="Merriweather" pitchFamily="34" charset="-120"/>
              </a:rPr>
              <a:t>Policy and Planning Support</a:t>
            </a:r>
            <a:endParaRPr lang="en-US" sz="1500" dirty="0"/>
          </a:p>
        </p:txBody>
      </p:sp>
      <p:sp>
        <p:nvSpPr>
          <p:cNvPr id="18" name="Text 10"/>
          <p:cNvSpPr/>
          <p:nvPr/>
        </p:nvSpPr>
        <p:spPr>
          <a:xfrm>
            <a:off x="1544955" y="7056001"/>
            <a:ext cx="7058263" cy="247174"/>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Merriweather" pitchFamily="34" charset="0"/>
                <a:ea typeface="Merriweather" pitchFamily="34" charset="-122"/>
                <a:cs typeface="Merriweather" pitchFamily="34" charset="-120"/>
              </a:rPr>
              <a:t>Inform long-term decisions on resource distribution</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886</TotalTime>
  <Words>890</Words>
  <Application>Microsoft Macintosh PowerPoint</Application>
  <PresentationFormat>Custom</PresentationFormat>
  <Paragraphs>125</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Wingdings</vt:lpstr>
      <vt:lpstr>Merriweather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ANKITA TRIPATHY</cp:lastModifiedBy>
  <cp:revision>41</cp:revision>
  <dcterms:created xsi:type="dcterms:W3CDTF">2024-11-18T18:00:17Z</dcterms:created>
  <dcterms:modified xsi:type="dcterms:W3CDTF">2025-01-22T22:52:49Z</dcterms:modified>
</cp:coreProperties>
</file>